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9144000"/>
  <p:notesSz cx="6858000" cy="9144000"/>
  <p:embeddedFontLst>
    <p:embeddedFont>
      <p:font typeface="Roboto Thin"/>
      <p:regular r:id="rId25"/>
      <p:bold r:id="rId26"/>
      <p:italic r:id="rId27"/>
      <p:boldItalic r:id="rId28"/>
    </p:embeddedFont>
    <p:embeddedFont>
      <p:font typeface="Roboto"/>
      <p:regular r:id="rId29"/>
      <p:bold r:id="rId30"/>
      <p:italic r:id="rId31"/>
      <p:boldItalic r:id="rId32"/>
    </p:embeddedFont>
    <p:embeddedFont>
      <p:font typeface="Roboto Medium"/>
      <p:regular r:id="rId33"/>
      <p:bold r:id="rId34"/>
      <p:italic r:id="rId35"/>
      <p:boldItalic r:id="rId36"/>
    </p:embeddedFont>
    <p:embeddedFont>
      <p:font typeface="Pacifico"/>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8" roundtripDataSignature="AMtx7mhzpgG5yQEPDhkzn/VVZQdg8KrV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12F6FF-15B6-4D2E-AB78-F438F5DABB53}">
  <a:tblStyle styleId="{2C12F6FF-15B6-4D2E-AB78-F438F5DABB5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1597548-9781-4119-8276-5BFC5B9DF96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RobotoMedium-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RobotoMedium-italic.fntdata"/><Relationship Id="rId12" Type="http://schemas.openxmlformats.org/officeDocument/2006/relationships/slide" Target="slides/slide6.xml"/><Relationship Id="rId34" Type="http://schemas.openxmlformats.org/officeDocument/2006/relationships/font" Target="fonts/RobotoMedium-bold.fntdata"/><Relationship Id="rId15" Type="http://schemas.openxmlformats.org/officeDocument/2006/relationships/slide" Target="slides/slide9.xml"/><Relationship Id="rId37" Type="http://schemas.openxmlformats.org/officeDocument/2006/relationships/font" Target="fonts/Pacifico-regular.fntdata"/><Relationship Id="rId14" Type="http://schemas.openxmlformats.org/officeDocument/2006/relationships/slide" Target="slides/slide8.xml"/><Relationship Id="rId36"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896edca29b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896edca29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0ff7fac03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20ff7fac03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c73dd548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6c73dd548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187b59322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f187b5932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0ff7fac03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0ff7fac0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0ff7fac03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0ff7fac0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0ff7fac0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20ff7fac0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58cbf748ff_3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58cbf748ff_3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12888041cf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212888041cf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The goal of this research project is to help develop a heliostat for a small-scale solar thermal system consisting of a heliostat to Fresnel lens to target optical path.  Currently, heliostat manufacturers design their products for very large CSP systems (concentrating solar power, i.e. power towers) that are not suitable for this R&amp;D project as it would be too cumbersome, costly, possible proprietary issues, and the timeline would be unpredictable.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US"/>
              <a:t>Problem statement: To demonstrate basic system performance in a timely manner, we will assemble a heliostat and demonstrate solar tracking, through a lens, to a focused target spot with motor control for two axis positioning of the heliostat into a fixed lens/target fixture and incorporate position feedback for closed loop operation.  Having a stand-alone heliostat unit that can be easily setup, measured under sun, and returned to the lab for storage is desired.  A small battery and possibly a PV panel and controller should be integrated onto the heliostat unit.  Wireless control, sensor feedback, possibly a camera on the target area, data acquisition and data logging are desirable using a laptop (MS Windows) and Matlab. The solar input should be measured and an estimate of the solar energy delivered to the target area made (more on this later, we have to measure the direct normal irradiance - ie. DNI - separate from the global horizontal irradiance using a homemade rotating shadowband on an Apogee pyranometer).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Safety is paramount, so starting with a small reflecting area and small lens (eg. around 1 square foot each) will limit the  focused beam intensity for initial experiments and aid in the development of safety procedures, control, and hardware to be implemented before focusing larger areas.  For larger areas, the focused beam can burn through a metal plate so care must be taken during alignment and tracking as well as the beam "off" process.</a:t>
            </a:r>
            <a:endParaRPr/>
          </a:p>
          <a:p>
            <a:pPr indent="0" lvl="0" marL="0" rtl="0" algn="l">
              <a:lnSpc>
                <a:spcPct val="100000"/>
              </a:lnSpc>
              <a:spcBef>
                <a:spcPts val="0"/>
              </a:spcBef>
              <a:spcAft>
                <a:spcPts val="0"/>
              </a:spcAft>
              <a:buClr>
                <a:schemeClr val="dk1"/>
              </a:buClr>
              <a:buSzPts val="1100"/>
              <a:buFont typeface="Arial"/>
              <a:buNone/>
            </a:pPr>
            <a:r>
              <a:rPr lang="en-US"/>
              <a:t> </a:t>
            </a:r>
            <a:endParaRPr/>
          </a:p>
          <a:p>
            <a:pPr indent="0" lvl="0" marL="0" rtl="0" algn="l">
              <a:lnSpc>
                <a:spcPct val="100000"/>
              </a:lnSpc>
              <a:spcBef>
                <a:spcPts val="0"/>
              </a:spcBef>
              <a:spcAft>
                <a:spcPts val="0"/>
              </a:spcAft>
              <a:buClr>
                <a:schemeClr val="dk1"/>
              </a:buClr>
              <a:buSzPts val="1100"/>
              <a:buFont typeface="Arial"/>
              <a:buNone/>
            </a:pPr>
            <a:r>
              <a:rPr lang="en-US"/>
              <a:t>Many factors will influence the alignment of the optical path. Alignment errors include misalignments (heliostat and lens/target on separate mounts), motor backlash and motor-induced vibration, and wind.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In the future, we can consider tilting mirrors in the heliostat array for some additional concentration; however, we should start with a planar surface to understand the basic tracking and alignment challenges.  Then, we can model the tilt behavior before committing to a more complex hardware implementation.</a:t>
            </a:r>
            <a:endParaRPr/>
          </a:p>
          <a:p>
            <a:pPr indent="0" lvl="0" marL="0" rtl="0" algn="l">
              <a:lnSpc>
                <a:spcPct val="100000"/>
              </a:lnSpc>
              <a:spcBef>
                <a:spcPts val="0"/>
              </a:spcBef>
              <a:spcAft>
                <a:spcPts val="0"/>
              </a:spcAft>
              <a:buSzPts val="1100"/>
              <a:buNone/>
            </a:pPr>
            <a:r>
              <a:t/>
            </a:r>
            <a:endParaRPr/>
          </a:p>
        </p:txBody>
      </p:sp>
      <p:sp>
        <p:nvSpPr>
          <p:cNvPr id="70" name="Google Shape;7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0ff7fac0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20ff7fac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f187b5932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1f187b5932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fed41b806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1fed41b806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7671cbad1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7671cbad1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001b48d32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001b48d3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d1930de67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d1930de6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7"/>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7"/>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8"/>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8"/>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10"/>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 name="Shape 29"/>
        <p:cNvGrpSpPr/>
        <p:nvPr/>
      </p:nvGrpSpPr>
      <p:grpSpPr>
        <a:xfrm>
          <a:off x="0" y="0"/>
          <a:ext cx="0" cy="0"/>
          <a:chOff x="0" y="0"/>
          <a:chExt cx="0" cy="0"/>
        </a:xfrm>
      </p:grpSpPr>
      <p:sp>
        <p:nvSpPr>
          <p:cNvPr id="30" name="Google Shape;30;p9"/>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9"/>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9"/>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1"/>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1"/>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2"/>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2"/>
          <p:cNvSpPr/>
          <p:nvPr>
            <p:ph idx="2" type="pic"/>
          </p:nvPr>
        </p:nvSpPr>
        <p:spPr>
          <a:xfrm>
            <a:off x="3200400" y="1196430"/>
            <a:ext cx="5486400" cy="4850287"/>
          </a:xfrm>
          <a:prstGeom prst="rect">
            <a:avLst/>
          </a:prstGeom>
          <a:noFill/>
          <a:ln>
            <a:noFill/>
          </a:ln>
        </p:spPr>
      </p:sp>
      <p:sp>
        <p:nvSpPr>
          <p:cNvPr id="46" name="Google Shape;46;p12"/>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9.jp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gif"/><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9.jp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185700" y="4678975"/>
            <a:ext cx="8772600" cy="16035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00000"/>
              <a:buFont typeface="Arial"/>
              <a:buNone/>
            </a:pPr>
            <a:r>
              <a:rPr lang="en-US"/>
              <a:t>ECEN 404 Update #4</a:t>
            </a:r>
            <a:br>
              <a:rPr lang="en-US"/>
            </a:br>
            <a:r>
              <a:rPr lang="en-US"/>
              <a:t>Heliostat Control Tracking Team #66</a:t>
            </a:r>
            <a:endParaRPr/>
          </a:p>
          <a:p>
            <a:pPr indent="0" lvl="0" marL="0" rtl="0" algn="r">
              <a:lnSpc>
                <a:spcPct val="100000"/>
              </a:lnSpc>
              <a:spcBef>
                <a:spcPts val="0"/>
              </a:spcBef>
              <a:spcAft>
                <a:spcPts val="0"/>
              </a:spcAft>
              <a:buClr>
                <a:schemeClr val="lt1"/>
              </a:buClr>
              <a:buSzPct val="100000"/>
              <a:buFont typeface="Arial"/>
              <a:buNone/>
            </a:pPr>
            <a:r>
              <a:rPr lang="en-US"/>
              <a:t>Jordan George, Samuel Dixon</a:t>
            </a:r>
            <a:br>
              <a:rPr lang="en-US"/>
            </a:br>
            <a:r>
              <a:rPr lang="en-US"/>
              <a:t>Sponsor: Dr. Madsen</a:t>
            </a:r>
            <a:endParaRPr/>
          </a:p>
          <a:p>
            <a:pPr indent="0" lvl="0" marL="0" rtl="0" algn="r">
              <a:lnSpc>
                <a:spcPct val="100000"/>
              </a:lnSpc>
              <a:spcBef>
                <a:spcPts val="0"/>
              </a:spcBef>
              <a:spcAft>
                <a:spcPts val="0"/>
              </a:spcAft>
              <a:buClr>
                <a:schemeClr val="lt1"/>
              </a:buClr>
              <a:buSzPct val="100000"/>
              <a:buFont typeface="Arial"/>
              <a:buNone/>
            </a:pPr>
            <a:r>
              <a:rPr lang="en-US"/>
              <a:t>TA: Dalton Cyr</a:t>
            </a:r>
            <a:endParaRPr/>
          </a:p>
        </p:txBody>
      </p:sp>
      <p:pic>
        <p:nvPicPr>
          <p:cNvPr descr="DLCOE_logo_HWHT.png" id="55" name="Google Shape;55;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56" name="Google Shape;56;p1"/>
          <p:cNvSpPr txBox="1"/>
          <p:nvPr/>
        </p:nvSpPr>
        <p:spPr>
          <a:xfrm>
            <a:off x="0" y="2895600"/>
            <a:ext cx="9144000" cy="39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 name="Google Shape;57;p1"/>
          <p:cNvPicPr preferRelativeResize="0"/>
          <p:nvPr/>
        </p:nvPicPr>
        <p:blipFill rotWithShape="1">
          <a:blip r:embed="rId4">
            <a:alphaModFix/>
          </a:blip>
          <a:srcRect b="7723" l="0" r="0" t="0"/>
          <a:stretch/>
        </p:blipFill>
        <p:spPr>
          <a:xfrm>
            <a:off x="716900" y="947900"/>
            <a:ext cx="3114200" cy="3103469"/>
          </a:xfrm>
          <a:prstGeom prst="rect">
            <a:avLst/>
          </a:prstGeom>
          <a:noFill/>
          <a:ln>
            <a:noFill/>
          </a:ln>
        </p:spPr>
      </p:pic>
      <p:sp>
        <p:nvSpPr>
          <p:cNvPr id="58" name="Google Shape;58;p1"/>
          <p:cNvSpPr txBox="1"/>
          <p:nvPr/>
        </p:nvSpPr>
        <p:spPr>
          <a:xfrm>
            <a:off x="921300" y="3496625"/>
            <a:ext cx="2705400" cy="5232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chemeClr val="lt1"/>
                </a:solidFill>
                <a:latin typeface="Pacifico"/>
                <a:ea typeface="Pacifico"/>
                <a:cs typeface="Pacifico"/>
                <a:sym typeface="Pacifico"/>
              </a:rPr>
              <a:t>Solar Controller</a:t>
            </a:r>
            <a:endParaRPr sz="2200">
              <a:solidFill>
                <a:schemeClr val="lt1"/>
              </a:solidFill>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896edca29b_0_2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Tracking Control Subsystem</a:t>
            </a:r>
            <a:endParaRPr/>
          </a:p>
        </p:txBody>
      </p:sp>
      <p:sp>
        <p:nvSpPr>
          <p:cNvPr id="192" name="Google Shape;192;g1896edca29b_0_22"/>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p>
            <a:pPr indent="-349250" lvl="0" marL="457200" rtl="0" algn="l">
              <a:lnSpc>
                <a:spcPct val="100000"/>
              </a:lnSpc>
              <a:spcBef>
                <a:spcPts val="480"/>
              </a:spcBef>
              <a:spcAft>
                <a:spcPts val="0"/>
              </a:spcAft>
              <a:buSzPts val="1900"/>
              <a:buChar char="●"/>
            </a:pPr>
            <a:r>
              <a:rPr lang="en-US" sz="1900"/>
              <a:t>Monitor of PCB </a:t>
            </a:r>
            <a:r>
              <a:rPr lang="en-US" sz="1900"/>
              <a:t>when</a:t>
            </a:r>
            <a:r>
              <a:rPr lang="en-US" sz="1900"/>
              <a:t> updated code was flashed onto it:</a:t>
            </a:r>
            <a:endParaRPr sz="1900"/>
          </a:p>
        </p:txBody>
      </p:sp>
      <p:pic>
        <p:nvPicPr>
          <p:cNvPr id="193" name="Google Shape;193;g1896edca29b_0_22"/>
          <p:cNvPicPr preferRelativeResize="0"/>
          <p:nvPr/>
        </p:nvPicPr>
        <p:blipFill>
          <a:blip r:embed="rId3">
            <a:alphaModFix/>
          </a:blip>
          <a:stretch>
            <a:fillRect/>
          </a:stretch>
        </p:blipFill>
        <p:spPr>
          <a:xfrm>
            <a:off x="1084864" y="2691800"/>
            <a:ext cx="6974276" cy="3671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g220ff7fac03_0_53"/>
          <p:cNvGrpSpPr/>
          <p:nvPr/>
        </p:nvGrpSpPr>
        <p:grpSpPr>
          <a:xfrm>
            <a:off x="5974475" y="1176917"/>
            <a:ext cx="2670823" cy="5021310"/>
            <a:chOff x="1118222" y="283725"/>
            <a:chExt cx="2090828" cy="4076400"/>
          </a:xfrm>
        </p:grpSpPr>
        <p:sp>
          <p:nvSpPr>
            <p:cNvPr id="199" name="Google Shape;199;g220ff7fac03_0_53"/>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220ff7fac03_0_53"/>
            <p:cNvSpPr/>
            <p:nvPr/>
          </p:nvSpPr>
          <p:spPr>
            <a:xfrm>
              <a:off x="1118222" y="341760"/>
              <a:ext cx="2048100" cy="3833100"/>
            </a:xfrm>
            <a:prstGeom prst="rect">
              <a:avLst/>
            </a:prstGeom>
            <a:solidFill>
              <a:srgbClr val="FFD966"/>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220ff7fac03_0_5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Data Visualization + UI</a:t>
              </a:r>
              <a:endParaRPr b="0" i="0" sz="1200" u="none" cap="none" strike="noStrike">
                <a:solidFill>
                  <a:schemeClr val="dk1"/>
                </a:solidFill>
                <a:latin typeface="Roboto Medium"/>
                <a:ea typeface="Roboto Medium"/>
                <a:cs typeface="Roboto Medium"/>
                <a:sym typeface="Roboto Medium"/>
              </a:endParaRPr>
            </a:p>
          </p:txBody>
        </p:sp>
        <p:sp>
          <p:nvSpPr>
            <p:cNvPr id="202" name="Google Shape;202;g220ff7fac03_0_5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203" name="Google Shape;203;g220ff7fac03_0_5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Sam</a:t>
              </a:r>
              <a:endParaRPr b="0" i="0" sz="4000" u="none" cap="none" strike="noStrike">
                <a:solidFill>
                  <a:schemeClr val="dk1"/>
                </a:solidFill>
                <a:latin typeface="Roboto Thin"/>
                <a:ea typeface="Roboto Thin"/>
                <a:cs typeface="Roboto Thin"/>
                <a:sym typeface="Roboto Thin"/>
              </a:endParaRPr>
            </a:p>
          </p:txBody>
        </p:sp>
        <p:sp>
          <p:nvSpPr>
            <p:cNvPr id="204" name="Google Shape;204;g220ff7fac03_0_53"/>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800" u="none" cap="none" strike="noStrike">
                <a:solidFill>
                  <a:srgbClr val="FFFFFF"/>
                </a:solidFill>
                <a:latin typeface="Roboto"/>
                <a:ea typeface="Roboto"/>
                <a:cs typeface="Roboto"/>
                <a:sym typeface="Roboto"/>
              </a:endParaRPr>
            </a:p>
          </p:txBody>
        </p:sp>
      </p:grpSp>
      <p:grpSp>
        <p:nvGrpSpPr>
          <p:cNvPr id="205" name="Google Shape;205;g220ff7fac03_0_53"/>
          <p:cNvGrpSpPr/>
          <p:nvPr/>
        </p:nvGrpSpPr>
        <p:grpSpPr>
          <a:xfrm>
            <a:off x="498700" y="1176926"/>
            <a:ext cx="2670819" cy="5021310"/>
            <a:chOff x="1118226" y="283725"/>
            <a:chExt cx="2090824" cy="4076400"/>
          </a:xfrm>
        </p:grpSpPr>
        <p:sp>
          <p:nvSpPr>
            <p:cNvPr id="206" name="Google Shape;206;g220ff7fac03_0_53"/>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220ff7fac03_0_53"/>
            <p:cNvSpPr/>
            <p:nvPr/>
          </p:nvSpPr>
          <p:spPr>
            <a:xfrm>
              <a:off x="1118226" y="341749"/>
              <a:ext cx="2048100" cy="3796200"/>
            </a:xfrm>
            <a:prstGeom prst="rect">
              <a:avLst/>
            </a:prstGeom>
            <a:solidFill>
              <a:srgbClr val="FFFFFF"/>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220ff7fac03_0_5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Tracking Control Software  </a:t>
              </a:r>
              <a:endParaRPr b="0" i="0" sz="1200" u="none" cap="none" strike="noStrike">
                <a:solidFill>
                  <a:schemeClr val="dk1"/>
                </a:solidFill>
                <a:latin typeface="Roboto Medium"/>
                <a:ea typeface="Roboto Medium"/>
                <a:cs typeface="Roboto Medium"/>
                <a:sym typeface="Roboto Medium"/>
              </a:endParaRPr>
            </a:p>
          </p:txBody>
        </p:sp>
        <p:sp>
          <p:nvSpPr>
            <p:cNvPr id="209" name="Google Shape;209;g220ff7fac03_0_5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210" name="Google Shape;210;g220ff7fac03_0_53"/>
            <p:cNvSpPr/>
            <p:nvPr/>
          </p:nvSpPr>
          <p:spPr>
            <a:xfrm>
              <a:off x="1233918" y="571996"/>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000"/>
                <a:buFont typeface="Arial"/>
                <a:buNone/>
              </a:pPr>
              <a:r>
                <a:rPr b="1" i="0" lang="en-US" sz="2600" u="none" cap="none" strike="noStrike">
                  <a:solidFill>
                    <a:schemeClr val="dk1"/>
                  </a:solidFill>
                  <a:latin typeface="Roboto"/>
                  <a:ea typeface="Roboto"/>
                  <a:cs typeface="Roboto"/>
                  <a:sym typeface="Roboto"/>
                </a:rPr>
                <a:t>Jordan + Sam</a:t>
              </a:r>
              <a:endParaRPr b="0" i="0" sz="2600" u="none" cap="none" strike="noStrike">
                <a:solidFill>
                  <a:schemeClr val="dk1"/>
                </a:solidFill>
                <a:latin typeface="Roboto Thin"/>
                <a:ea typeface="Roboto Thin"/>
                <a:cs typeface="Roboto Thin"/>
                <a:sym typeface="Roboto Thin"/>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211" name="Google Shape;211;g220ff7fac03_0_53"/>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800" u="none" cap="none" strike="noStrike">
                <a:solidFill>
                  <a:srgbClr val="FFFFFF"/>
                </a:solidFill>
                <a:latin typeface="Roboto"/>
                <a:ea typeface="Roboto"/>
                <a:cs typeface="Roboto"/>
                <a:sym typeface="Roboto"/>
              </a:endParaRPr>
            </a:p>
          </p:txBody>
        </p:sp>
      </p:grpSp>
      <p:grpSp>
        <p:nvGrpSpPr>
          <p:cNvPr id="212" name="Google Shape;212;g220ff7fac03_0_53"/>
          <p:cNvGrpSpPr/>
          <p:nvPr/>
        </p:nvGrpSpPr>
        <p:grpSpPr>
          <a:xfrm>
            <a:off x="3236575" y="1176917"/>
            <a:ext cx="2670823" cy="5021310"/>
            <a:chOff x="1118222" y="283725"/>
            <a:chExt cx="2090828" cy="4076400"/>
          </a:xfrm>
        </p:grpSpPr>
        <p:sp>
          <p:nvSpPr>
            <p:cNvPr id="213" name="Google Shape;213;g220ff7fac03_0_53"/>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220ff7fac03_0_53"/>
            <p:cNvSpPr/>
            <p:nvPr/>
          </p:nvSpPr>
          <p:spPr>
            <a:xfrm>
              <a:off x="1118222" y="341760"/>
              <a:ext cx="2048100" cy="3848100"/>
            </a:xfrm>
            <a:prstGeom prst="rect">
              <a:avLst/>
            </a:prstGeom>
            <a:solidFill>
              <a:schemeClr val="lt1"/>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220ff7fac03_0_5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PCB Layout</a:t>
              </a:r>
              <a:endParaRPr b="0" i="0" sz="1200" u="none" cap="none" strike="noStrike">
                <a:solidFill>
                  <a:schemeClr val="dk1"/>
                </a:solidFill>
                <a:latin typeface="Roboto Medium"/>
                <a:ea typeface="Roboto Medium"/>
                <a:cs typeface="Roboto Medium"/>
                <a:sym typeface="Roboto Medium"/>
              </a:endParaRPr>
            </a:p>
          </p:txBody>
        </p:sp>
        <p:sp>
          <p:nvSpPr>
            <p:cNvPr id="216" name="Google Shape;216;g220ff7fac03_0_5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217" name="Google Shape;217;g220ff7fac03_0_5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Jordan</a:t>
              </a:r>
              <a:endParaRPr b="0" i="0" sz="4000" u="none" cap="none" strike="noStrike">
                <a:solidFill>
                  <a:schemeClr val="dk1"/>
                </a:solidFill>
                <a:latin typeface="Roboto Thin"/>
                <a:ea typeface="Roboto Thin"/>
                <a:cs typeface="Roboto Thin"/>
                <a:sym typeface="Roboto Thin"/>
              </a:endParaRPr>
            </a:p>
          </p:txBody>
        </p:sp>
        <p:sp>
          <p:nvSpPr>
            <p:cNvPr id="218" name="Google Shape;218;g220ff7fac03_0_53"/>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800" u="none" cap="none" strike="noStrike">
                <a:solidFill>
                  <a:schemeClr val="lt1"/>
                </a:solidFill>
                <a:latin typeface="Roboto"/>
                <a:ea typeface="Roboto"/>
                <a:cs typeface="Roboto"/>
                <a:sym typeface="Roboto"/>
              </a:endParaRPr>
            </a:p>
          </p:txBody>
        </p:sp>
      </p:grpSp>
      <p:pic>
        <p:nvPicPr>
          <p:cNvPr id="219" name="Google Shape;219;g220ff7fac03_0_53"/>
          <p:cNvPicPr preferRelativeResize="0"/>
          <p:nvPr/>
        </p:nvPicPr>
        <p:blipFill rotWithShape="1">
          <a:blip r:embed="rId3">
            <a:alphaModFix/>
          </a:blip>
          <a:srcRect b="0" l="0" r="0" t="0"/>
          <a:stretch/>
        </p:blipFill>
        <p:spPr>
          <a:xfrm>
            <a:off x="814862" y="3291050"/>
            <a:ext cx="2038524" cy="1361726"/>
          </a:xfrm>
          <a:prstGeom prst="rect">
            <a:avLst/>
          </a:prstGeom>
          <a:noFill/>
          <a:ln>
            <a:noFill/>
          </a:ln>
        </p:spPr>
      </p:pic>
      <p:pic>
        <p:nvPicPr>
          <p:cNvPr id="220" name="Google Shape;220;g220ff7fac03_0_53"/>
          <p:cNvPicPr preferRelativeResize="0"/>
          <p:nvPr/>
        </p:nvPicPr>
        <p:blipFill rotWithShape="1">
          <a:blip r:embed="rId4">
            <a:alphaModFix/>
          </a:blip>
          <a:srcRect b="0" l="0" r="0" t="0"/>
          <a:stretch/>
        </p:blipFill>
        <p:spPr>
          <a:xfrm>
            <a:off x="3679650" y="3302657"/>
            <a:ext cx="1784676" cy="1338530"/>
          </a:xfrm>
          <a:prstGeom prst="rect">
            <a:avLst/>
          </a:prstGeom>
          <a:noFill/>
          <a:ln>
            <a:noFill/>
          </a:ln>
        </p:spPr>
      </p:pic>
      <p:pic>
        <p:nvPicPr>
          <p:cNvPr id="221" name="Google Shape;221;g220ff7fac03_0_53"/>
          <p:cNvPicPr preferRelativeResize="0"/>
          <p:nvPr/>
        </p:nvPicPr>
        <p:blipFill rotWithShape="1">
          <a:blip r:embed="rId5">
            <a:alphaModFix/>
          </a:blip>
          <a:srcRect b="0" l="0" r="0" t="0"/>
          <a:stretch/>
        </p:blipFill>
        <p:spPr>
          <a:xfrm>
            <a:off x="6595475" y="3257500"/>
            <a:ext cx="1428825" cy="142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6c73dd5488_0_10"/>
          <p:cNvSpPr txBox="1"/>
          <p:nvPr>
            <p:ph type="title"/>
          </p:nvPr>
        </p:nvSpPr>
        <p:spPr>
          <a:xfrm>
            <a:off x="1761975" y="922600"/>
            <a:ext cx="5940000" cy="712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200"/>
              <a:buNone/>
            </a:pPr>
            <a:r>
              <a:rPr lang="en-US"/>
              <a:t>Data Visualization Subsystem</a:t>
            </a:r>
            <a:endParaRPr/>
          </a:p>
        </p:txBody>
      </p:sp>
      <p:pic>
        <p:nvPicPr>
          <p:cNvPr id="227" name="Google Shape;227;g16c73dd5488_0_10"/>
          <p:cNvPicPr preferRelativeResize="0"/>
          <p:nvPr/>
        </p:nvPicPr>
        <p:blipFill rotWithShape="1">
          <a:blip r:embed="rId3">
            <a:alphaModFix/>
          </a:blip>
          <a:srcRect b="0" l="0" r="0" t="0"/>
          <a:stretch/>
        </p:blipFill>
        <p:spPr>
          <a:xfrm>
            <a:off x="660800" y="1635400"/>
            <a:ext cx="7822400" cy="4979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f187b59322_0_2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n-US"/>
              <a:t>Data Visualization and I2C Sensor Subsystem</a:t>
            </a:r>
            <a:endParaRPr/>
          </a:p>
          <a:p>
            <a:pPr indent="0" lvl="0" marL="0" rtl="0" algn="ctr">
              <a:lnSpc>
                <a:spcPct val="100000"/>
              </a:lnSpc>
              <a:spcBef>
                <a:spcPts val="0"/>
              </a:spcBef>
              <a:spcAft>
                <a:spcPts val="0"/>
              </a:spcAft>
              <a:buSzPct val="194595"/>
              <a:buNone/>
            </a:pPr>
            <a:r>
              <a:rPr lang="en-US" sz="1644"/>
              <a:t>Samuel Dixon</a:t>
            </a:r>
            <a:endParaRPr sz="1644"/>
          </a:p>
        </p:txBody>
      </p:sp>
      <p:sp>
        <p:nvSpPr>
          <p:cNvPr id="233" name="Google Shape;233;g1f187b59322_0_27"/>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graphicFrame>
        <p:nvGraphicFramePr>
          <p:cNvPr id="234" name="Google Shape;234;g1f187b59322_0_27"/>
          <p:cNvGraphicFramePr/>
          <p:nvPr/>
        </p:nvGraphicFramePr>
        <p:xfrm>
          <a:off x="952500" y="2049250"/>
          <a:ext cx="3000000" cy="3000000"/>
        </p:xfrm>
        <a:graphic>
          <a:graphicData uri="http://schemas.openxmlformats.org/drawingml/2006/table">
            <a:tbl>
              <a:tblPr>
                <a:noFill/>
                <a:tableStyleId>{2C12F6FF-15B6-4D2E-AB78-F438F5DABB53}</a:tableStyleId>
              </a:tblPr>
              <a:tblGrid>
                <a:gridCol w="3706625"/>
                <a:gridCol w="3532375"/>
              </a:tblGrid>
              <a:tr h="82005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t>Completed in the last 2 weeks</a:t>
                      </a:r>
                      <a:endParaRPr sz="1900" u="none" cap="none" strike="noStrike"/>
                    </a:p>
                    <a:p>
                      <a:pPr indent="0" lvl="0" marL="0" marR="0" rtl="0" algn="ctr">
                        <a:lnSpc>
                          <a:spcPct val="100000"/>
                        </a:lnSpc>
                        <a:spcBef>
                          <a:spcPts val="0"/>
                        </a:spcBef>
                        <a:spcAft>
                          <a:spcPts val="0"/>
                        </a:spcAft>
                        <a:buClr>
                          <a:srgbClr val="000000"/>
                        </a:buClr>
                        <a:buSzPts val="1900"/>
                        <a:buFont typeface="Arial"/>
                        <a:buNone/>
                      </a:pPr>
                      <a:r>
                        <a:rPr lang="en-US" sz="1900" u="none" cap="none" strike="noStrike"/>
                        <a:t>Hours of Effort: </a:t>
                      </a:r>
                      <a:r>
                        <a:rPr lang="en-US" sz="1900"/>
                        <a:t>30</a:t>
                      </a:r>
                      <a:endParaRPr sz="1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t>Ongoing progress and goals for next 2 weeks</a:t>
                      </a:r>
                      <a:endParaRPr sz="1900" u="none" cap="none" strike="noStrike"/>
                    </a:p>
                  </a:txBody>
                  <a:tcPr marT="91425" marB="91425" marR="91425" marL="91425"/>
                </a:tc>
              </a:tr>
              <a:tr h="3105000">
                <a:tc>
                  <a:txBody>
                    <a:bodyPr/>
                    <a:lstStyle/>
                    <a:p>
                      <a:pPr indent="-317500" lvl="0" marL="457200" marR="0" rtl="0" algn="l">
                        <a:lnSpc>
                          <a:spcPct val="115000"/>
                        </a:lnSpc>
                        <a:spcBef>
                          <a:spcPts val="700"/>
                        </a:spcBef>
                        <a:spcAft>
                          <a:spcPts val="0"/>
                        </a:spcAft>
                        <a:buSzPts val="1400"/>
                        <a:buChar char="●"/>
                      </a:pPr>
                      <a:r>
                        <a:rPr lang="en-US"/>
                        <a:t>Calibrated Magnetometer via MotionCal software</a:t>
                      </a:r>
                      <a:endParaRPr sz="1400" u="none" cap="none" strike="noStrike"/>
                    </a:p>
                    <a:p>
                      <a:pPr indent="0" lvl="0" marL="0" marR="0" rtl="0" algn="l">
                        <a:lnSpc>
                          <a:spcPct val="115000"/>
                        </a:lnSpc>
                        <a:spcBef>
                          <a:spcPts val="700"/>
                        </a:spcBef>
                        <a:spcAft>
                          <a:spcPts val="0"/>
                        </a:spcAft>
                        <a:buClr>
                          <a:srgbClr val="000000"/>
                        </a:buClr>
                        <a:buSzPts val="1400"/>
                        <a:buFont typeface="Arial"/>
                        <a:buNone/>
                      </a:pPr>
                      <a:r>
                        <a:t/>
                      </a:r>
                      <a:endParaRPr sz="1400" u="none" cap="none" strike="noStrike"/>
                    </a:p>
                    <a:p>
                      <a:pPr indent="-317500" lvl="0" marL="457200" marR="0" rtl="0" algn="l">
                        <a:lnSpc>
                          <a:spcPct val="115000"/>
                        </a:lnSpc>
                        <a:spcBef>
                          <a:spcPts val="700"/>
                        </a:spcBef>
                        <a:spcAft>
                          <a:spcPts val="0"/>
                        </a:spcAft>
                        <a:buClr>
                          <a:srgbClr val="000000"/>
                        </a:buClr>
                        <a:buSzPts val="1400"/>
                        <a:buFont typeface="Arial"/>
                        <a:buChar char="●"/>
                      </a:pPr>
                      <a:r>
                        <a:rPr lang="en-US"/>
                        <a:t>Integrated Microcontroller post request with with backend lambda script</a:t>
                      </a:r>
                      <a:endParaRPr/>
                    </a:p>
                    <a:p>
                      <a:pPr indent="0" lvl="0" marL="457200" marR="0" rtl="0" algn="l">
                        <a:lnSpc>
                          <a:spcPct val="115000"/>
                        </a:lnSpc>
                        <a:spcBef>
                          <a:spcPts val="700"/>
                        </a:spcBef>
                        <a:spcAft>
                          <a:spcPts val="0"/>
                        </a:spcAft>
                        <a:buNone/>
                      </a:pPr>
                      <a:r>
                        <a:t/>
                      </a:r>
                      <a:endParaRPr/>
                    </a:p>
                    <a:p>
                      <a:pPr indent="-317500" lvl="0" marL="457200" marR="0" rtl="0" algn="l">
                        <a:lnSpc>
                          <a:spcPct val="115000"/>
                        </a:lnSpc>
                        <a:spcBef>
                          <a:spcPts val="700"/>
                        </a:spcBef>
                        <a:spcAft>
                          <a:spcPts val="0"/>
                        </a:spcAft>
                        <a:buSzPts val="1400"/>
                        <a:buChar char="●"/>
                      </a:pPr>
                      <a:r>
                        <a:rPr lang="en-US"/>
                        <a:t>PWM Manual Control X/Y 4 quadrant cartesian grid sweep on lab motors</a:t>
                      </a:r>
                      <a:endParaRPr/>
                    </a:p>
                  </a:txBody>
                  <a:tcPr marT="91425" marB="91425" marR="91425" marL="91425"/>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US"/>
                        <a:t>Integrate website to parse MySQL data via GET request</a:t>
                      </a:r>
                      <a:endParaRPr sz="1400" u="none" cap="none" strike="noStrike"/>
                    </a:p>
                    <a:p>
                      <a:pPr indent="0" lvl="0" marL="0" marR="0" rtl="0" algn="l">
                        <a:lnSpc>
                          <a:spcPct val="100000"/>
                        </a:lnSpc>
                        <a:spcBef>
                          <a:spcPts val="0"/>
                        </a:spcBef>
                        <a:spcAft>
                          <a:spcPts val="0"/>
                        </a:spcAft>
                        <a:buNone/>
                      </a:pPr>
                      <a:r>
                        <a:rPr lang="en-US"/>
                        <a:t>   </a:t>
                      </a:r>
                      <a:br>
                        <a:rPr lang="en-US" sz="1400" u="none" cap="none" strike="noStrike"/>
                      </a:b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a:t>CAD Modelling and 3D print for system mounting</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20ff7fac03_0_38"/>
          <p:cNvSpPr txBox="1"/>
          <p:nvPr>
            <p:ph type="title"/>
          </p:nvPr>
        </p:nvSpPr>
        <p:spPr>
          <a:xfrm>
            <a:off x="457200" y="93855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AWS Cloud Watch Log</a:t>
            </a:r>
            <a:endParaRPr/>
          </a:p>
        </p:txBody>
      </p:sp>
      <p:pic>
        <p:nvPicPr>
          <p:cNvPr id="240" name="Google Shape;240;g220ff7fac03_0_38"/>
          <p:cNvPicPr preferRelativeResize="0"/>
          <p:nvPr/>
        </p:nvPicPr>
        <p:blipFill>
          <a:blip r:embed="rId3">
            <a:alphaModFix/>
          </a:blip>
          <a:stretch>
            <a:fillRect/>
          </a:stretch>
        </p:blipFill>
        <p:spPr>
          <a:xfrm>
            <a:off x="152400" y="1672377"/>
            <a:ext cx="8839202" cy="3421055"/>
          </a:xfrm>
          <a:prstGeom prst="rect">
            <a:avLst/>
          </a:prstGeom>
          <a:noFill/>
          <a:ln cap="flat" cmpd="sng" w="9525">
            <a:solidFill>
              <a:srgbClr val="0000FF"/>
            </a:solidFill>
            <a:prstDash val="solid"/>
            <a:round/>
            <a:headEnd len="sm" w="sm" type="none"/>
            <a:tailEnd len="sm" w="sm" type="none"/>
          </a:ln>
        </p:spPr>
      </p:pic>
      <p:sp>
        <p:nvSpPr>
          <p:cNvPr id="241" name="Google Shape;241;g220ff7fac03_0_38"/>
          <p:cNvSpPr txBox="1"/>
          <p:nvPr/>
        </p:nvSpPr>
        <p:spPr>
          <a:xfrm>
            <a:off x="437525" y="1562725"/>
            <a:ext cx="8322000" cy="4002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FF00"/>
              </a:highlight>
            </a:endParaRPr>
          </a:p>
        </p:txBody>
      </p:sp>
      <p:sp>
        <p:nvSpPr>
          <p:cNvPr id="242" name="Google Shape;242;g220ff7fac03_0_38"/>
          <p:cNvSpPr txBox="1"/>
          <p:nvPr/>
        </p:nvSpPr>
        <p:spPr>
          <a:xfrm>
            <a:off x="361325" y="3162925"/>
            <a:ext cx="8322000" cy="4002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FF00"/>
              </a:highlight>
            </a:endParaRPr>
          </a:p>
        </p:txBody>
      </p:sp>
      <p:sp>
        <p:nvSpPr>
          <p:cNvPr id="243" name="Google Shape;243;g220ff7fac03_0_38"/>
          <p:cNvSpPr txBox="1"/>
          <p:nvPr/>
        </p:nvSpPr>
        <p:spPr>
          <a:xfrm>
            <a:off x="361325" y="4763125"/>
            <a:ext cx="8322000" cy="4002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FF00"/>
              </a:highlight>
            </a:endParaRPr>
          </a:p>
        </p:txBody>
      </p:sp>
      <p:sp>
        <p:nvSpPr>
          <p:cNvPr id="244" name="Google Shape;244;g220ff7fac03_0_38"/>
          <p:cNvSpPr txBox="1"/>
          <p:nvPr/>
        </p:nvSpPr>
        <p:spPr>
          <a:xfrm>
            <a:off x="400300" y="5435675"/>
            <a:ext cx="8283000" cy="6156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SzPts val="1400"/>
              <a:buChar char="●"/>
            </a:pPr>
            <a:r>
              <a:rPr lang="en-US"/>
              <a:t>Latency tested at approximately 10 second intervals (guardband)</a:t>
            </a:r>
            <a:endParaRPr/>
          </a:p>
          <a:p>
            <a:pPr indent="-317500" lvl="0" marL="457200" rtl="0" algn="ctr">
              <a:spcBef>
                <a:spcPts val="0"/>
              </a:spcBef>
              <a:spcAft>
                <a:spcPts val="0"/>
              </a:spcAft>
              <a:buSzPts val="1400"/>
              <a:buChar char="●"/>
            </a:pPr>
            <a:r>
              <a:rPr lang="en-US"/>
              <a:t> routine will likely work on 10 minute interval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20ff7fac03_0_44"/>
          <p:cNvSpPr txBox="1"/>
          <p:nvPr>
            <p:ph type="title"/>
          </p:nvPr>
        </p:nvSpPr>
        <p:spPr>
          <a:xfrm>
            <a:off x="968400" y="1337075"/>
            <a:ext cx="3603600" cy="80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sz="3580"/>
              <a:t>Magnetometer Calibration</a:t>
            </a:r>
            <a:endParaRPr sz="3580"/>
          </a:p>
        </p:txBody>
      </p:sp>
      <p:pic>
        <p:nvPicPr>
          <p:cNvPr id="250" name="Google Shape;250;g220ff7fac03_0_44"/>
          <p:cNvPicPr preferRelativeResize="0"/>
          <p:nvPr/>
        </p:nvPicPr>
        <p:blipFill rotWithShape="1">
          <a:blip r:embed="rId3">
            <a:alphaModFix/>
          </a:blip>
          <a:srcRect b="0" l="0" r="0" t="1351"/>
          <a:stretch/>
        </p:blipFill>
        <p:spPr>
          <a:xfrm>
            <a:off x="5208025" y="0"/>
            <a:ext cx="3916600" cy="6858000"/>
          </a:xfrm>
          <a:prstGeom prst="rect">
            <a:avLst/>
          </a:prstGeom>
          <a:noFill/>
          <a:ln>
            <a:noFill/>
          </a:ln>
        </p:spPr>
      </p:pic>
      <p:sp>
        <p:nvSpPr>
          <p:cNvPr id="251" name="Google Shape;251;g220ff7fac03_0_44"/>
          <p:cNvSpPr txBox="1"/>
          <p:nvPr/>
        </p:nvSpPr>
        <p:spPr>
          <a:xfrm>
            <a:off x="0" y="2628750"/>
            <a:ext cx="5112000" cy="2216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US" sz="2200"/>
              <a:t>Credit to MotionCal software by </a:t>
            </a:r>
            <a:r>
              <a:rPr b="1" lang="en-US" sz="2200"/>
              <a:t>Paul Stroffegen </a:t>
            </a:r>
            <a:r>
              <a:rPr lang="en-US" sz="2200"/>
              <a:t>open source tool for calibrating readings</a:t>
            </a:r>
            <a:endParaRPr sz="2200"/>
          </a:p>
          <a:p>
            <a:pPr indent="0" lvl="0" marL="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Ongoing - integration of calibration values into ESP32 program</a:t>
            </a:r>
            <a:endParaRPr sz="2200"/>
          </a:p>
        </p:txBody>
      </p:sp>
      <p:pic>
        <p:nvPicPr>
          <p:cNvPr id="252" name="Google Shape;252;g220ff7fac03_0_44"/>
          <p:cNvPicPr preferRelativeResize="0"/>
          <p:nvPr/>
        </p:nvPicPr>
        <p:blipFill>
          <a:blip r:embed="rId4">
            <a:alphaModFix/>
          </a:blip>
          <a:stretch>
            <a:fillRect/>
          </a:stretch>
        </p:blipFill>
        <p:spPr>
          <a:xfrm>
            <a:off x="96125" y="5243200"/>
            <a:ext cx="5111900" cy="16148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20ff7fac03_0_49"/>
          <p:cNvSpPr txBox="1"/>
          <p:nvPr>
            <p:ph type="title"/>
          </p:nvPr>
        </p:nvSpPr>
        <p:spPr>
          <a:xfrm>
            <a:off x="457200" y="67310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Results</a:t>
            </a:r>
            <a:endParaRPr/>
          </a:p>
        </p:txBody>
      </p:sp>
      <p:pic>
        <p:nvPicPr>
          <p:cNvPr id="258" name="Google Shape;258;g220ff7fac03_0_49"/>
          <p:cNvPicPr preferRelativeResize="0"/>
          <p:nvPr/>
        </p:nvPicPr>
        <p:blipFill>
          <a:blip r:embed="rId3">
            <a:alphaModFix/>
          </a:blip>
          <a:stretch>
            <a:fillRect/>
          </a:stretch>
        </p:blipFill>
        <p:spPr>
          <a:xfrm>
            <a:off x="1150375" y="1435600"/>
            <a:ext cx="6843249" cy="5096500"/>
          </a:xfrm>
          <a:prstGeom prst="rect">
            <a:avLst/>
          </a:prstGeom>
          <a:noFill/>
          <a:ln>
            <a:noFill/>
          </a:ln>
        </p:spPr>
      </p:pic>
      <p:sp>
        <p:nvSpPr>
          <p:cNvPr id="259" name="Google Shape;259;g220ff7fac03_0_49"/>
          <p:cNvSpPr txBox="1"/>
          <p:nvPr/>
        </p:nvSpPr>
        <p:spPr>
          <a:xfrm>
            <a:off x="6394625" y="1867875"/>
            <a:ext cx="1665600" cy="14775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0" name="Google Shape;260;g220ff7fac03_0_49"/>
          <p:cNvSpPr txBox="1"/>
          <p:nvPr/>
        </p:nvSpPr>
        <p:spPr>
          <a:xfrm>
            <a:off x="3244150" y="6134850"/>
            <a:ext cx="2004900" cy="4002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
          <p:cNvSpPr txBox="1"/>
          <p:nvPr>
            <p:ph type="title"/>
          </p:nvPr>
        </p:nvSpPr>
        <p:spPr>
          <a:xfrm>
            <a:off x="457200" y="7443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Validation Plan</a:t>
            </a:r>
            <a:endParaRPr/>
          </a:p>
        </p:txBody>
      </p:sp>
      <p:pic>
        <p:nvPicPr>
          <p:cNvPr id="266" name="Google Shape;266;p4"/>
          <p:cNvPicPr preferRelativeResize="0"/>
          <p:nvPr/>
        </p:nvPicPr>
        <p:blipFill>
          <a:blip r:embed="rId3">
            <a:alphaModFix/>
          </a:blip>
          <a:stretch>
            <a:fillRect/>
          </a:stretch>
        </p:blipFill>
        <p:spPr>
          <a:xfrm>
            <a:off x="152400" y="1700477"/>
            <a:ext cx="8839201" cy="36963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58cbf748ff_3_74"/>
          <p:cNvSpPr txBox="1"/>
          <p:nvPr>
            <p:ph type="ctrTitle"/>
          </p:nvPr>
        </p:nvSpPr>
        <p:spPr>
          <a:xfrm>
            <a:off x="3969582" y="2130425"/>
            <a:ext cx="4488600" cy="14700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3600"/>
              <a:buNone/>
            </a:pPr>
            <a:r>
              <a:rPr lang="en-US"/>
              <a:t>Q&amp;A</a:t>
            </a:r>
            <a:endParaRPr/>
          </a:p>
        </p:txBody>
      </p:sp>
      <p:sp>
        <p:nvSpPr>
          <p:cNvPr id="272" name="Google Shape;272;g158cbf748ff_3_74"/>
          <p:cNvSpPr txBox="1"/>
          <p:nvPr>
            <p:ph idx="1" type="subTitle"/>
          </p:nvPr>
        </p:nvSpPr>
        <p:spPr>
          <a:xfrm>
            <a:off x="3124200" y="3886200"/>
            <a:ext cx="5334000" cy="1752600"/>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560"/>
              </a:spcBef>
              <a:spcAft>
                <a:spcPts val="0"/>
              </a:spcAft>
              <a:buSzPts val="2800"/>
              <a:buNone/>
            </a:pPr>
            <a:r>
              <a:rPr lang="en-US"/>
              <a:t>Thank you for listening to the Heliostat Control Tracking Presentation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212888041cf_1_1"/>
          <p:cNvSpPr txBox="1"/>
          <p:nvPr/>
        </p:nvSpPr>
        <p:spPr>
          <a:xfrm>
            <a:off x="104000" y="2818050"/>
            <a:ext cx="3587100" cy="2801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Arial"/>
              <a:buChar char="●"/>
            </a:pPr>
            <a:r>
              <a:rPr lang="en-US" sz="1700"/>
              <a:t>Necessity for rapid change of energy source partition </a:t>
            </a:r>
            <a:endParaRPr b="0" i="0" sz="17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en-US" sz="1700" u="none" cap="none" strike="noStrike">
                <a:solidFill>
                  <a:srgbClr val="000000"/>
                </a:solidFill>
                <a:latin typeface="Arial"/>
                <a:ea typeface="Arial"/>
                <a:cs typeface="Arial"/>
                <a:sym typeface="Arial"/>
              </a:rPr>
              <a:t>Done on basis of conscious consumption and environmental need</a:t>
            </a:r>
            <a:endParaRPr b="0" i="0" sz="17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lang="en-US" sz="1700"/>
              <a:t>Apparent growth, but room for improvement</a:t>
            </a:r>
            <a:br>
              <a:rPr b="0" i="0" lang="en-US" sz="1700" u="none" cap="none" strike="noStrike">
                <a:solidFill>
                  <a:srgbClr val="000000"/>
                </a:solidFill>
                <a:latin typeface="Arial"/>
                <a:ea typeface="Arial"/>
                <a:cs typeface="Arial"/>
                <a:sym typeface="Arial"/>
              </a:rPr>
            </a:br>
            <a:endParaRPr b="0" i="0" sz="1700" u="none" cap="none" strike="noStrike">
              <a:solidFill>
                <a:srgbClr val="000000"/>
              </a:solidFill>
              <a:latin typeface="Arial"/>
              <a:ea typeface="Arial"/>
              <a:cs typeface="Arial"/>
              <a:sym typeface="Arial"/>
            </a:endParaRPr>
          </a:p>
        </p:txBody>
      </p:sp>
      <p:pic>
        <p:nvPicPr>
          <p:cNvPr id="64" name="Google Shape;64;g212888041cf_1_1"/>
          <p:cNvPicPr preferRelativeResize="0"/>
          <p:nvPr/>
        </p:nvPicPr>
        <p:blipFill rotWithShape="1">
          <a:blip r:embed="rId3">
            <a:alphaModFix/>
          </a:blip>
          <a:srcRect b="0" l="-1541" r="12462" t="0"/>
          <a:stretch/>
        </p:blipFill>
        <p:spPr>
          <a:xfrm>
            <a:off x="3817676" y="4552925"/>
            <a:ext cx="5145950" cy="2312825"/>
          </a:xfrm>
          <a:prstGeom prst="rect">
            <a:avLst/>
          </a:prstGeom>
          <a:noFill/>
          <a:ln>
            <a:noFill/>
          </a:ln>
        </p:spPr>
      </p:pic>
      <p:pic>
        <p:nvPicPr>
          <p:cNvPr id="65" name="Google Shape;65;g212888041cf_1_1"/>
          <p:cNvPicPr preferRelativeResize="0"/>
          <p:nvPr/>
        </p:nvPicPr>
        <p:blipFill>
          <a:blip r:embed="rId4">
            <a:alphaModFix/>
          </a:blip>
          <a:stretch>
            <a:fillRect/>
          </a:stretch>
        </p:blipFill>
        <p:spPr>
          <a:xfrm>
            <a:off x="3994638" y="435225"/>
            <a:ext cx="4968976" cy="4120500"/>
          </a:xfrm>
          <a:prstGeom prst="rect">
            <a:avLst/>
          </a:prstGeom>
          <a:noFill/>
          <a:ln>
            <a:noFill/>
          </a:ln>
        </p:spPr>
      </p:pic>
      <p:sp>
        <p:nvSpPr>
          <p:cNvPr id="66" name="Google Shape;66;g212888041cf_1_1"/>
          <p:cNvSpPr txBox="1"/>
          <p:nvPr>
            <p:ph type="title"/>
          </p:nvPr>
        </p:nvSpPr>
        <p:spPr>
          <a:xfrm>
            <a:off x="81050" y="1700975"/>
            <a:ext cx="36330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640"/>
              </a:spcBef>
              <a:spcAft>
                <a:spcPts val="0"/>
              </a:spcAft>
              <a:buClr>
                <a:schemeClr val="dk1"/>
              </a:buClr>
              <a:buSzPct val="50000"/>
              <a:buFont typeface="Arial"/>
              <a:buNone/>
            </a:pPr>
            <a:r>
              <a:rPr lang="en-US"/>
              <a:t>Problem Statement</a:t>
            </a:r>
            <a:endParaRPr sz="3600"/>
          </a:p>
        </p:txBody>
      </p:sp>
      <p:sp>
        <p:nvSpPr>
          <p:cNvPr id="67" name="Google Shape;67;g212888041cf_1_1"/>
          <p:cNvSpPr txBox="1"/>
          <p:nvPr/>
        </p:nvSpPr>
        <p:spPr>
          <a:xfrm>
            <a:off x="0" y="6465550"/>
            <a:ext cx="23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r>
              <a:rPr lang="en-US" sz="900"/>
              <a:t>*Images Adapted from Ercot Case Study</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ph type="title"/>
          </p:nvPr>
        </p:nvSpPr>
        <p:spPr>
          <a:xfrm>
            <a:off x="457200" y="7475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Executive Summary</a:t>
            </a:r>
            <a:endParaRPr/>
          </a:p>
        </p:txBody>
      </p:sp>
      <p:sp>
        <p:nvSpPr>
          <p:cNvPr id="73" name="Google Shape;73;p2"/>
          <p:cNvSpPr txBox="1"/>
          <p:nvPr>
            <p:ph idx="1" type="body"/>
          </p:nvPr>
        </p:nvSpPr>
        <p:spPr>
          <a:xfrm>
            <a:off x="324025" y="1411275"/>
            <a:ext cx="8229600" cy="4779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640"/>
              </a:spcBef>
              <a:spcAft>
                <a:spcPts val="0"/>
              </a:spcAft>
              <a:buSzPts val="1800"/>
              <a:buNone/>
            </a:pPr>
            <a:r>
              <a:t/>
            </a:r>
            <a:endParaRPr sz="2000"/>
          </a:p>
          <a:p>
            <a:pPr indent="457200" lvl="0" marL="0" rtl="0" algn="ctr">
              <a:lnSpc>
                <a:spcPct val="100000"/>
              </a:lnSpc>
              <a:spcBef>
                <a:spcPts val="640"/>
              </a:spcBef>
              <a:spcAft>
                <a:spcPts val="0"/>
              </a:spcAft>
              <a:buSzPts val="1800"/>
              <a:buNone/>
            </a:pPr>
            <a:r>
              <a:rPr lang="en-US" sz="2000"/>
              <a:t>Track the Sun’s movements with feedback parameters through a Fresnel Lens and focus light onto a target</a:t>
            </a:r>
            <a:endParaRPr sz="2000"/>
          </a:p>
          <a:p>
            <a:pPr indent="0" lvl="0" marL="0" rtl="0" algn="l">
              <a:lnSpc>
                <a:spcPct val="100000"/>
              </a:lnSpc>
              <a:spcBef>
                <a:spcPts val="640"/>
              </a:spcBef>
              <a:spcAft>
                <a:spcPts val="0"/>
              </a:spcAft>
              <a:buSzPts val="1800"/>
              <a:buNone/>
            </a:pPr>
            <a:r>
              <a:t/>
            </a:r>
            <a:endParaRPr sz="2000"/>
          </a:p>
          <a:p>
            <a:pPr indent="0" lvl="0" marL="457200" rtl="0" algn="l">
              <a:lnSpc>
                <a:spcPct val="100000"/>
              </a:lnSpc>
              <a:spcBef>
                <a:spcPts val="640"/>
              </a:spcBef>
              <a:spcAft>
                <a:spcPts val="0"/>
              </a:spcAft>
              <a:buSzPts val="1800"/>
              <a:buNone/>
            </a:pPr>
            <a:r>
              <a:t/>
            </a:r>
            <a:endParaRPr sz="2000"/>
          </a:p>
          <a:p>
            <a:pPr indent="0" lvl="0" marL="0" rtl="0" algn="l">
              <a:lnSpc>
                <a:spcPct val="100000"/>
              </a:lnSpc>
              <a:spcBef>
                <a:spcPts val="640"/>
              </a:spcBef>
              <a:spcAft>
                <a:spcPts val="0"/>
              </a:spcAft>
              <a:buSzPts val="1800"/>
              <a:buNone/>
            </a:pPr>
            <a:r>
              <a:t/>
            </a:r>
            <a:endParaRPr sz="2800"/>
          </a:p>
        </p:txBody>
      </p:sp>
      <p:pic>
        <p:nvPicPr>
          <p:cNvPr id="74" name="Google Shape;74;p2"/>
          <p:cNvPicPr preferRelativeResize="0"/>
          <p:nvPr/>
        </p:nvPicPr>
        <p:blipFill rotWithShape="1">
          <a:blip r:embed="rId3">
            <a:alphaModFix/>
          </a:blip>
          <a:srcRect b="0" l="0" r="0" t="0"/>
          <a:stretch/>
        </p:blipFill>
        <p:spPr>
          <a:xfrm>
            <a:off x="399600" y="2741725"/>
            <a:ext cx="8344799" cy="310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220ff7fac03_0_0"/>
          <p:cNvSpPr txBox="1"/>
          <p:nvPr/>
        </p:nvSpPr>
        <p:spPr>
          <a:xfrm>
            <a:off x="5502175" y="1021650"/>
            <a:ext cx="3659100" cy="343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u="sng"/>
              <a:t>Key</a:t>
            </a:r>
            <a:r>
              <a:rPr b="1" i="1" lang="en-US"/>
              <a:t>:</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b="1" i="1" lang="en-US"/>
              <a:t>	   </a:t>
            </a:r>
            <a:r>
              <a:rPr b="1" lang="en-US" sz="1500"/>
              <a:t>Current Manual Control</a:t>
            </a:r>
            <a:endParaRPr b="1" sz="1500"/>
          </a:p>
          <a:p>
            <a:pPr indent="0" lvl="0" marL="0" rtl="0" algn="l">
              <a:spcBef>
                <a:spcPts val="0"/>
              </a:spcBef>
              <a:spcAft>
                <a:spcPts val="0"/>
              </a:spcAft>
              <a:buNone/>
            </a:pPr>
            <a:r>
              <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b="1" i="1" lang="en-US"/>
              <a:t>	   </a:t>
            </a:r>
            <a:r>
              <a:rPr b="1" lang="en-US"/>
              <a:t>Lazy Suzan Rotation Motor</a:t>
            </a:r>
            <a:endParaRPr b="1"/>
          </a:p>
          <a:p>
            <a:pPr indent="0" lvl="0" marL="0" rtl="0" algn="l">
              <a:spcBef>
                <a:spcPts val="0"/>
              </a:spcBef>
              <a:spcAft>
                <a:spcPts val="0"/>
              </a:spcAft>
              <a:buNone/>
            </a:pPr>
            <a:r>
              <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b="1" i="1" lang="en-US"/>
              <a:t>	   </a:t>
            </a:r>
            <a:r>
              <a:rPr b="1" lang="en-US"/>
              <a:t>Linear Actuator Motor</a:t>
            </a:r>
            <a:endParaRPr b="1"/>
          </a:p>
          <a:p>
            <a:pPr indent="0" lvl="0" marL="0" rtl="0" algn="l">
              <a:spcBef>
                <a:spcPts val="0"/>
              </a:spcBef>
              <a:spcAft>
                <a:spcPts val="0"/>
              </a:spcAft>
              <a:buNone/>
            </a:pPr>
            <a:r>
              <a:t/>
            </a:r>
            <a:endParaRPr b="1" i="1"/>
          </a:p>
          <a:p>
            <a:pPr indent="0" lvl="0" marL="0" rtl="0" algn="l">
              <a:spcBef>
                <a:spcPts val="0"/>
              </a:spcBef>
              <a:spcAft>
                <a:spcPts val="0"/>
              </a:spcAft>
              <a:buNone/>
            </a:pPr>
            <a:r>
              <a:rPr b="1" i="1" lang="en-US"/>
              <a:t>	</a:t>
            </a:r>
            <a:endParaRPr b="1" i="1"/>
          </a:p>
          <a:p>
            <a:pPr indent="0" lvl="0" marL="0" rtl="0" algn="l">
              <a:spcBef>
                <a:spcPts val="0"/>
              </a:spcBef>
              <a:spcAft>
                <a:spcPts val="0"/>
              </a:spcAft>
              <a:buNone/>
            </a:pPr>
            <a:r>
              <a:rPr b="1" i="1" lang="en-US"/>
              <a:t>	   Accelerometer Mounting</a:t>
            </a:r>
            <a:endParaRPr b="1" i="1"/>
          </a:p>
          <a:p>
            <a:pPr indent="0" lvl="0" marL="0" rtl="0" algn="l">
              <a:spcBef>
                <a:spcPts val="0"/>
              </a:spcBef>
              <a:spcAft>
                <a:spcPts val="0"/>
              </a:spcAft>
              <a:buNone/>
            </a:pPr>
            <a:r>
              <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b="1" i="1" lang="en-US"/>
              <a:t>	   PCB Mount</a:t>
            </a:r>
            <a:endParaRPr b="1" i="1"/>
          </a:p>
        </p:txBody>
      </p:sp>
      <p:pic>
        <p:nvPicPr>
          <p:cNvPr id="80" name="Google Shape;80;g220ff7fac03_0_0"/>
          <p:cNvPicPr preferRelativeResize="0"/>
          <p:nvPr/>
        </p:nvPicPr>
        <p:blipFill rotWithShape="1">
          <a:blip r:embed="rId3">
            <a:alphaModFix/>
          </a:blip>
          <a:srcRect b="0" l="0" r="0" t="0"/>
          <a:stretch/>
        </p:blipFill>
        <p:spPr>
          <a:xfrm>
            <a:off x="271500" y="927925"/>
            <a:ext cx="5213325" cy="5498400"/>
          </a:xfrm>
          <a:prstGeom prst="rect">
            <a:avLst/>
          </a:prstGeom>
          <a:noFill/>
          <a:ln>
            <a:noFill/>
          </a:ln>
        </p:spPr>
      </p:pic>
      <p:sp>
        <p:nvSpPr>
          <p:cNvPr id="81" name="Google Shape;81;g220ff7fac03_0_0"/>
          <p:cNvSpPr/>
          <p:nvPr/>
        </p:nvSpPr>
        <p:spPr>
          <a:xfrm>
            <a:off x="1413400" y="2322150"/>
            <a:ext cx="801300" cy="8316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20ff7fac03_0_0"/>
          <p:cNvSpPr/>
          <p:nvPr/>
        </p:nvSpPr>
        <p:spPr>
          <a:xfrm>
            <a:off x="3045550" y="3912525"/>
            <a:ext cx="801300" cy="831600"/>
          </a:xfrm>
          <a:prstGeom prst="ellipse">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220ff7fac03_0_0"/>
          <p:cNvSpPr/>
          <p:nvPr/>
        </p:nvSpPr>
        <p:spPr>
          <a:xfrm>
            <a:off x="1163275" y="3557975"/>
            <a:ext cx="801300" cy="83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220ff7fac03_0_0"/>
          <p:cNvSpPr/>
          <p:nvPr/>
        </p:nvSpPr>
        <p:spPr>
          <a:xfrm>
            <a:off x="5519575" y="1359225"/>
            <a:ext cx="599100" cy="5643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220ff7fac03_0_0"/>
          <p:cNvSpPr/>
          <p:nvPr/>
        </p:nvSpPr>
        <p:spPr>
          <a:xfrm>
            <a:off x="5519575" y="1981700"/>
            <a:ext cx="599100" cy="564300"/>
          </a:xfrm>
          <a:prstGeom prst="ellipse">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220ff7fac03_0_0"/>
          <p:cNvSpPr/>
          <p:nvPr/>
        </p:nvSpPr>
        <p:spPr>
          <a:xfrm>
            <a:off x="5519575" y="2604175"/>
            <a:ext cx="599100" cy="56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220ff7fac03_0_0"/>
          <p:cNvSpPr/>
          <p:nvPr/>
        </p:nvSpPr>
        <p:spPr>
          <a:xfrm>
            <a:off x="5519575" y="3226650"/>
            <a:ext cx="599100" cy="5643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220ff7fac03_0_0"/>
          <p:cNvSpPr/>
          <p:nvPr/>
        </p:nvSpPr>
        <p:spPr>
          <a:xfrm>
            <a:off x="2310363" y="2050525"/>
            <a:ext cx="801300" cy="8316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220ff7fac03_0_0"/>
          <p:cNvSpPr/>
          <p:nvPr/>
        </p:nvSpPr>
        <p:spPr>
          <a:xfrm>
            <a:off x="2104400" y="3093000"/>
            <a:ext cx="801300" cy="831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220ff7fac03_0_0"/>
          <p:cNvSpPr/>
          <p:nvPr/>
        </p:nvSpPr>
        <p:spPr>
          <a:xfrm>
            <a:off x="5519575" y="3849125"/>
            <a:ext cx="599100" cy="5643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 name="Google Shape;91;g220ff7fac03_0_0"/>
          <p:cNvSpPr txBox="1"/>
          <p:nvPr>
            <p:ph type="title"/>
          </p:nvPr>
        </p:nvSpPr>
        <p:spPr>
          <a:xfrm>
            <a:off x="4437525" y="0"/>
            <a:ext cx="47064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System 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g1f187b59322_0_4"/>
          <p:cNvPicPr preferRelativeResize="0"/>
          <p:nvPr/>
        </p:nvPicPr>
        <p:blipFill rotWithShape="1">
          <a:blip r:embed="rId3">
            <a:alphaModFix/>
          </a:blip>
          <a:srcRect b="5493" l="5519" r="5749" t="5866"/>
          <a:stretch/>
        </p:blipFill>
        <p:spPr>
          <a:xfrm>
            <a:off x="382550" y="890375"/>
            <a:ext cx="8382927" cy="5879525"/>
          </a:xfrm>
          <a:prstGeom prst="rect">
            <a:avLst/>
          </a:prstGeom>
          <a:noFill/>
          <a:ln>
            <a:noFill/>
          </a:ln>
        </p:spPr>
      </p:pic>
      <p:sp>
        <p:nvSpPr>
          <p:cNvPr id="97" name="Google Shape;97;g1f187b59322_0_4"/>
          <p:cNvSpPr txBox="1"/>
          <p:nvPr>
            <p:ph type="title"/>
          </p:nvPr>
        </p:nvSpPr>
        <p:spPr>
          <a:xfrm>
            <a:off x="4437525" y="0"/>
            <a:ext cx="47064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System Owners</a:t>
            </a:r>
            <a:endParaRPr/>
          </a:p>
        </p:txBody>
      </p:sp>
      <p:sp>
        <p:nvSpPr>
          <p:cNvPr id="98" name="Google Shape;98;g1f187b59322_0_4"/>
          <p:cNvSpPr/>
          <p:nvPr/>
        </p:nvSpPr>
        <p:spPr>
          <a:xfrm>
            <a:off x="1501600" y="3908675"/>
            <a:ext cx="6411000" cy="2808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1f187b59322_0_4"/>
          <p:cNvSpPr/>
          <p:nvPr/>
        </p:nvSpPr>
        <p:spPr>
          <a:xfrm>
            <a:off x="2333450" y="1375975"/>
            <a:ext cx="1363200" cy="2453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1f187b59322_0_4"/>
          <p:cNvSpPr/>
          <p:nvPr/>
        </p:nvSpPr>
        <p:spPr>
          <a:xfrm>
            <a:off x="3733850" y="2126275"/>
            <a:ext cx="2300100" cy="166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1f187b59322_0_4"/>
          <p:cNvSpPr/>
          <p:nvPr/>
        </p:nvSpPr>
        <p:spPr>
          <a:xfrm>
            <a:off x="7154350" y="1277500"/>
            <a:ext cx="1131600" cy="288600"/>
          </a:xfrm>
          <a:prstGeom prst="rect">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Jordan</a:t>
            </a:r>
            <a:endParaRPr b="0" i="0" sz="1400" u="none" cap="none" strike="noStrike">
              <a:solidFill>
                <a:srgbClr val="000000"/>
              </a:solidFill>
              <a:latin typeface="Arial"/>
              <a:ea typeface="Arial"/>
              <a:cs typeface="Arial"/>
              <a:sym typeface="Arial"/>
            </a:endParaRPr>
          </a:p>
        </p:txBody>
      </p:sp>
      <p:sp>
        <p:nvSpPr>
          <p:cNvPr id="102" name="Google Shape;102;g1f187b59322_0_4"/>
          <p:cNvSpPr/>
          <p:nvPr/>
        </p:nvSpPr>
        <p:spPr>
          <a:xfrm>
            <a:off x="7154350" y="1676025"/>
            <a:ext cx="1131600" cy="2886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fed41b806d_0_5"/>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Project Timeline</a:t>
            </a:r>
            <a:endParaRPr/>
          </a:p>
        </p:txBody>
      </p:sp>
      <p:grpSp>
        <p:nvGrpSpPr>
          <p:cNvPr id="108" name="Google Shape;108;g1fed41b806d_0_5"/>
          <p:cNvGrpSpPr/>
          <p:nvPr/>
        </p:nvGrpSpPr>
        <p:grpSpPr>
          <a:xfrm>
            <a:off x="795920" y="1852900"/>
            <a:ext cx="1602058" cy="3891431"/>
            <a:chOff x="796138" y="1573999"/>
            <a:chExt cx="1606073" cy="2315226"/>
          </a:xfrm>
        </p:grpSpPr>
        <p:grpSp>
          <p:nvGrpSpPr>
            <p:cNvPr id="109" name="Google Shape;109;g1fed41b806d_0_5"/>
            <p:cNvGrpSpPr/>
            <p:nvPr/>
          </p:nvGrpSpPr>
          <p:grpSpPr>
            <a:xfrm>
              <a:off x="796138" y="1695421"/>
              <a:ext cx="1606073" cy="908429"/>
              <a:chOff x="796138" y="1695421"/>
              <a:chExt cx="1606073" cy="908429"/>
            </a:xfrm>
          </p:grpSpPr>
          <p:cxnSp>
            <p:nvCxnSpPr>
              <p:cNvPr id="110" name="Google Shape;110;g1fed41b806d_0_5"/>
              <p:cNvCxnSpPr/>
              <p:nvPr/>
            </p:nvCxnSpPr>
            <p:spPr>
              <a:xfrm>
                <a:off x="1664415" y="1695421"/>
                <a:ext cx="718500" cy="741900"/>
              </a:xfrm>
              <a:prstGeom prst="straightConnector1">
                <a:avLst/>
              </a:prstGeom>
              <a:noFill/>
              <a:ln cap="flat" cmpd="sng" w="9525">
                <a:solidFill>
                  <a:srgbClr val="B02C20"/>
                </a:solidFill>
                <a:prstDash val="solid"/>
                <a:round/>
                <a:headEnd len="sm" w="sm" type="none"/>
                <a:tailEnd len="sm" w="sm" type="none"/>
              </a:ln>
            </p:spPr>
          </p:cxnSp>
          <p:sp>
            <p:nvSpPr>
              <p:cNvPr id="111" name="Google Shape;111;g1fed41b806d_0_5"/>
              <p:cNvSpPr/>
              <p:nvPr/>
            </p:nvSpPr>
            <p:spPr>
              <a:xfrm flipH="1">
                <a:off x="796138" y="2306625"/>
                <a:ext cx="1605900" cy="143400"/>
              </a:xfrm>
              <a:prstGeom prst="parallelogram">
                <a:avLst>
                  <a:gd fmla="val 96952" name="adj"/>
                </a:avLst>
              </a:prstGeom>
              <a:solidFill>
                <a:srgbClr val="B02C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2" name="Google Shape;112;g1fed41b806d_0_5"/>
              <p:cNvSpPr/>
              <p:nvPr/>
            </p:nvSpPr>
            <p:spPr>
              <a:xfrm>
                <a:off x="796311" y="2460450"/>
                <a:ext cx="1605900" cy="143400"/>
              </a:xfrm>
              <a:prstGeom prst="parallelogram">
                <a:avLst>
                  <a:gd fmla="val 96952" name="adj"/>
                </a:avLst>
              </a:prstGeom>
              <a:solidFill>
                <a:srgbClr val="8020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1fed41b806d_0_5"/>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A72A1E"/>
                  </a:solidFill>
                  <a:latin typeface="Roboto"/>
                  <a:ea typeface="Roboto"/>
                  <a:cs typeface="Roboto"/>
                  <a:sym typeface="Roboto"/>
                </a:rPr>
                <a:t>403 Recovery</a:t>
              </a:r>
              <a:endParaRPr b="1" i="0" sz="1000" u="none" cap="none" strike="noStrike">
                <a:solidFill>
                  <a:srgbClr val="A72A1E"/>
                </a:solidFill>
                <a:latin typeface="Roboto"/>
                <a:ea typeface="Roboto"/>
                <a:cs typeface="Roboto"/>
                <a:sym typeface="Roboto"/>
              </a:endParaRPr>
            </a:p>
          </p:txBody>
        </p:sp>
        <p:sp>
          <p:nvSpPr>
            <p:cNvPr id="114" name="Google Shape;114;g1fed41b806d_0_5"/>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800" u="none" cap="none" strike="noStrike">
                  <a:solidFill>
                    <a:srgbClr val="A72A1E"/>
                  </a:solidFill>
                  <a:latin typeface="Roboto"/>
                  <a:ea typeface="Roboto"/>
                  <a:cs typeface="Roboto"/>
                  <a:sym typeface="Roboto"/>
                </a:rPr>
                <a:t>Repartitioning Subsystems, and finalizing individual subsystems</a:t>
              </a:r>
              <a:endParaRPr b="0" i="0" sz="800" u="none" cap="none" strike="noStrike">
                <a:solidFill>
                  <a:srgbClr val="A72A1E"/>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800"/>
                <a:buFont typeface="Arial"/>
                <a:buNone/>
              </a:pPr>
              <a:r>
                <a:t/>
              </a:r>
              <a:endParaRPr b="0" i="0" sz="800" u="none" cap="none" strike="noStrike">
                <a:solidFill>
                  <a:srgbClr val="A72A1E"/>
                </a:solidFill>
                <a:latin typeface="Roboto"/>
                <a:ea typeface="Roboto"/>
                <a:cs typeface="Roboto"/>
                <a:sym typeface="Roboto"/>
              </a:endParaRPr>
            </a:p>
          </p:txBody>
        </p:sp>
        <p:sp>
          <p:nvSpPr>
            <p:cNvPr id="115" name="Google Shape;115;g1fed41b806d_0_5"/>
            <p:cNvSpPr txBox="1"/>
            <p:nvPr/>
          </p:nvSpPr>
          <p:spPr>
            <a:xfrm>
              <a:off x="796143" y="1573999"/>
              <a:ext cx="937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1/27/2023</a:t>
              </a:r>
              <a:endParaRPr b="0" i="0" sz="800" u="none" cap="none" strike="noStrike">
                <a:solidFill>
                  <a:srgbClr val="A72A1E"/>
                </a:solidFill>
                <a:latin typeface="Roboto"/>
                <a:ea typeface="Roboto"/>
                <a:cs typeface="Roboto"/>
                <a:sym typeface="Roboto"/>
              </a:endParaRPr>
            </a:p>
          </p:txBody>
        </p:sp>
      </p:grpSp>
      <p:grpSp>
        <p:nvGrpSpPr>
          <p:cNvPr id="116" name="Google Shape;116;g1fed41b806d_0_5"/>
          <p:cNvGrpSpPr/>
          <p:nvPr/>
        </p:nvGrpSpPr>
        <p:grpSpPr>
          <a:xfrm>
            <a:off x="2279973" y="1852925"/>
            <a:ext cx="1602058" cy="3891381"/>
            <a:chOff x="2283710" y="1574029"/>
            <a:chExt cx="1606073" cy="2315196"/>
          </a:xfrm>
        </p:grpSpPr>
        <p:cxnSp>
          <p:nvCxnSpPr>
            <p:cNvPr id="117" name="Google Shape;117;g1fed41b806d_0_5"/>
            <p:cNvCxnSpPr/>
            <p:nvPr/>
          </p:nvCxnSpPr>
          <p:spPr>
            <a:xfrm>
              <a:off x="3151986" y="1695421"/>
              <a:ext cx="718500" cy="741900"/>
            </a:xfrm>
            <a:prstGeom prst="straightConnector1">
              <a:avLst/>
            </a:prstGeom>
            <a:noFill/>
            <a:ln cap="flat" cmpd="sng" w="9525">
              <a:solidFill>
                <a:srgbClr val="B02C20"/>
              </a:solidFill>
              <a:prstDash val="solid"/>
              <a:round/>
              <a:headEnd len="sm" w="sm" type="none"/>
              <a:tailEnd len="sm" w="sm" type="none"/>
            </a:ln>
          </p:spPr>
        </p:cxnSp>
        <p:sp>
          <p:nvSpPr>
            <p:cNvPr id="118" name="Google Shape;118;g1fed41b806d_0_5"/>
            <p:cNvSpPr/>
            <p:nvPr/>
          </p:nvSpPr>
          <p:spPr>
            <a:xfrm flipH="1">
              <a:off x="2283710" y="2306625"/>
              <a:ext cx="1605900" cy="143400"/>
            </a:xfrm>
            <a:prstGeom prst="parallelogram">
              <a:avLst>
                <a:gd fmla="val 96952" name="adj"/>
              </a:avLst>
            </a:prstGeom>
            <a:solidFill>
              <a:srgbClr val="B02C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9" name="Google Shape;119;g1fed41b806d_0_5"/>
            <p:cNvSpPr/>
            <p:nvPr/>
          </p:nvSpPr>
          <p:spPr>
            <a:xfrm>
              <a:off x="2283883" y="2460450"/>
              <a:ext cx="1605900" cy="143400"/>
            </a:xfrm>
            <a:prstGeom prst="parallelogram">
              <a:avLst>
                <a:gd fmla="val 96952" name="adj"/>
              </a:avLst>
            </a:prstGeom>
            <a:solidFill>
              <a:srgbClr val="8020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1fed41b806d_0_5"/>
            <p:cNvSpPr txBox="1"/>
            <p:nvPr/>
          </p:nvSpPr>
          <p:spPr>
            <a:xfrm>
              <a:off x="2404941" y="2695028"/>
              <a:ext cx="14655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A72A1E"/>
                  </a:solidFill>
                  <a:latin typeface="Roboto"/>
                  <a:ea typeface="Roboto"/>
                  <a:cs typeface="Roboto"/>
                  <a:sym typeface="Roboto"/>
                </a:rPr>
                <a:t>Beginning Integration</a:t>
              </a:r>
              <a:endParaRPr b="1" i="0" sz="1000" u="none" cap="none" strike="noStrike">
                <a:solidFill>
                  <a:srgbClr val="A72A1E"/>
                </a:solidFill>
                <a:latin typeface="Roboto"/>
                <a:ea typeface="Roboto"/>
                <a:cs typeface="Roboto"/>
                <a:sym typeface="Roboto"/>
              </a:endParaRPr>
            </a:p>
          </p:txBody>
        </p:sp>
        <p:sp>
          <p:nvSpPr>
            <p:cNvPr id="121" name="Google Shape;121;g1fed41b806d_0_5"/>
            <p:cNvSpPr txBox="1"/>
            <p:nvPr/>
          </p:nvSpPr>
          <p:spPr>
            <a:xfrm>
              <a:off x="2407381"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Finishing 403 recovery and testing functionality of I2C serial communication and tracking controls algorithm with motors</a:t>
              </a:r>
              <a:endParaRPr b="0" i="0" sz="800" u="none" cap="none" strike="noStrike">
                <a:solidFill>
                  <a:srgbClr val="A72A1E"/>
                </a:solidFill>
                <a:latin typeface="Roboto"/>
                <a:ea typeface="Roboto"/>
                <a:cs typeface="Roboto"/>
                <a:sym typeface="Roboto"/>
              </a:endParaRPr>
            </a:p>
          </p:txBody>
        </p:sp>
        <p:sp>
          <p:nvSpPr>
            <p:cNvPr id="122" name="Google Shape;122;g1fed41b806d_0_5"/>
            <p:cNvSpPr txBox="1"/>
            <p:nvPr/>
          </p:nvSpPr>
          <p:spPr>
            <a:xfrm>
              <a:off x="2283889" y="1574029"/>
              <a:ext cx="9150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2/20/2023</a:t>
              </a:r>
              <a:endParaRPr b="0" i="0" sz="800" u="none" cap="none" strike="noStrike">
                <a:solidFill>
                  <a:srgbClr val="A72A1E"/>
                </a:solidFill>
                <a:latin typeface="Roboto"/>
                <a:ea typeface="Roboto"/>
                <a:cs typeface="Roboto"/>
                <a:sym typeface="Roboto"/>
              </a:endParaRPr>
            </a:p>
          </p:txBody>
        </p:sp>
      </p:grpSp>
      <p:grpSp>
        <p:nvGrpSpPr>
          <p:cNvPr id="123" name="Google Shape;123;g1fed41b806d_0_5"/>
          <p:cNvGrpSpPr/>
          <p:nvPr/>
        </p:nvGrpSpPr>
        <p:grpSpPr>
          <a:xfrm>
            <a:off x="3761409" y="1852925"/>
            <a:ext cx="1602058" cy="3891381"/>
            <a:chOff x="3768859" y="1574029"/>
            <a:chExt cx="1606073" cy="2315196"/>
          </a:xfrm>
        </p:grpSpPr>
        <p:cxnSp>
          <p:nvCxnSpPr>
            <p:cNvPr id="124" name="Google Shape;124;g1fed41b806d_0_5"/>
            <p:cNvCxnSpPr/>
            <p:nvPr/>
          </p:nvCxnSpPr>
          <p:spPr>
            <a:xfrm>
              <a:off x="463713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25" name="Google Shape;125;g1fed41b806d_0_5"/>
            <p:cNvSpPr/>
            <p:nvPr/>
          </p:nvSpPr>
          <p:spPr>
            <a:xfrm flipH="1">
              <a:off x="3768859" y="2306625"/>
              <a:ext cx="1605900" cy="143400"/>
            </a:xfrm>
            <a:prstGeom prst="parallelogram">
              <a:avLst>
                <a:gd fmla="val 96952" name="adj"/>
              </a:avLst>
            </a:prstGeom>
            <a:solidFill>
              <a:srgbClr val="B02C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26" name="Google Shape;126;g1fed41b806d_0_5"/>
            <p:cNvSpPr/>
            <p:nvPr/>
          </p:nvSpPr>
          <p:spPr>
            <a:xfrm>
              <a:off x="3769032" y="2460450"/>
              <a:ext cx="1605900" cy="143400"/>
            </a:xfrm>
            <a:prstGeom prst="parallelogram">
              <a:avLst>
                <a:gd fmla="val 96952" name="adj"/>
              </a:avLst>
            </a:prstGeom>
            <a:solidFill>
              <a:srgbClr val="8020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1fed41b806d_0_5"/>
            <p:cNvSpPr txBox="1"/>
            <p:nvPr/>
          </p:nvSpPr>
          <p:spPr>
            <a:xfrm>
              <a:off x="3889991" y="2785696"/>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A72A1E"/>
                  </a:solidFill>
                  <a:latin typeface="Roboto"/>
                  <a:ea typeface="Roboto"/>
                  <a:cs typeface="Roboto"/>
                  <a:sym typeface="Roboto"/>
                </a:rPr>
                <a:t>Demonstration to Sponsor</a:t>
              </a:r>
              <a:endParaRPr b="1" i="0" sz="1000" u="none" cap="none" strike="noStrike">
                <a:solidFill>
                  <a:srgbClr val="A72A1E"/>
                </a:solidFill>
                <a:latin typeface="Roboto"/>
                <a:ea typeface="Roboto"/>
                <a:cs typeface="Roboto"/>
                <a:sym typeface="Roboto"/>
              </a:endParaRPr>
            </a:p>
          </p:txBody>
        </p:sp>
        <p:sp>
          <p:nvSpPr>
            <p:cNvPr id="128" name="Google Shape;128;g1fed41b806d_0_5"/>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800"/>
                <a:buFont typeface="Arial"/>
                <a:buNone/>
              </a:pPr>
              <a:r>
                <a:rPr b="0" i="0" lang="en-US" sz="800" u="none" cap="none" strike="noStrike">
                  <a:solidFill>
                    <a:srgbClr val="A72A1E"/>
                  </a:solidFill>
                  <a:latin typeface="Roboto"/>
                  <a:ea typeface="Roboto"/>
                  <a:cs typeface="Roboto"/>
                  <a:sym typeface="Roboto"/>
                </a:rPr>
                <a:t>Demonstrate microprocessor-based control of rotation and tilt motion to a specific direction of the calculated sun's position, with magnetometer measurement of azimuth and elevation with an accelerometer measurement</a:t>
              </a:r>
              <a:r>
                <a:rPr b="0" i="0" lang="en-US" sz="800" u="none" cap="none" strike="noStrike">
                  <a:solidFill>
                    <a:srgbClr val="A72A1E"/>
                  </a:solidFill>
                  <a:latin typeface="Roboto"/>
                  <a:ea typeface="Roboto"/>
                  <a:cs typeface="Roboto"/>
                  <a:sym typeface="Roboto"/>
                </a:rPr>
                <a:t>. </a:t>
              </a:r>
              <a:endParaRPr b="0" baseline="30000" i="0" sz="800" u="none" cap="none" strike="noStrike">
                <a:solidFill>
                  <a:srgbClr val="A72A1E"/>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800"/>
                <a:buFont typeface="Arial"/>
                <a:buNone/>
              </a:pPr>
              <a:r>
                <a:t/>
              </a:r>
              <a:endParaRPr b="0" i="0" sz="800" u="none" cap="none" strike="noStrike">
                <a:solidFill>
                  <a:srgbClr val="858585"/>
                </a:solidFill>
                <a:latin typeface="Roboto"/>
                <a:ea typeface="Roboto"/>
                <a:cs typeface="Roboto"/>
                <a:sym typeface="Roboto"/>
              </a:endParaRPr>
            </a:p>
          </p:txBody>
        </p:sp>
        <p:sp>
          <p:nvSpPr>
            <p:cNvPr id="129" name="Google Shape;129;g1fed41b806d_0_5"/>
            <p:cNvSpPr txBox="1"/>
            <p:nvPr/>
          </p:nvSpPr>
          <p:spPr>
            <a:xfrm>
              <a:off x="3840027" y="1574029"/>
              <a:ext cx="9585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800"/>
                <a:buFont typeface="Arial"/>
                <a:buNone/>
              </a:pPr>
              <a:r>
                <a:rPr b="0" i="0" lang="en-US" sz="800" u="none" cap="none" strike="noStrike">
                  <a:solidFill>
                    <a:srgbClr val="A72A1E"/>
                  </a:solidFill>
                  <a:latin typeface="Roboto"/>
                  <a:ea typeface="Roboto"/>
                  <a:cs typeface="Roboto"/>
                  <a:sym typeface="Roboto"/>
                </a:rPr>
                <a:t>3/10/2023</a:t>
              </a:r>
              <a:endParaRPr b="0" i="0" sz="800" u="none" cap="none" strike="noStrike">
                <a:solidFill>
                  <a:srgbClr val="858585"/>
                </a:solidFill>
                <a:latin typeface="Roboto"/>
                <a:ea typeface="Roboto"/>
                <a:cs typeface="Roboto"/>
                <a:sym typeface="Roboto"/>
              </a:endParaRPr>
            </a:p>
          </p:txBody>
        </p:sp>
      </p:grpSp>
      <p:grpSp>
        <p:nvGrpSpPr>
          <p:cNvPr id="130" name="Google Shape;130;g1fed41b806d_0_5"/>
          <p:cNvGrpSpPr/>
          <p:nvPr/>
        </p:nvGrpSpPr>
        <p:grpSpPr>
          <a:xfrm>
            <a:off x="5245471" y="1852925"/>
            <a:ext cx="1602057" cy="3891381"/>
            <a:chOff x="5256641" y="1574029"/>
            <a:chExt cx="1606072" cy="2315196"/>
          </a:xfrm>
        </p:grpSpPr>
        <p:cxnSp>
          <p:nvCxnSpPr>
            <p:cNvPr id="131" name="Google Shape;131;g1fed41b806d_0_5"/>
            <p:cNvCxnSpPr/>
            <p:nvPr/>
          </p:nvCxnSpPr>
          <p:spPr>
            <a:xfrm>
              <a:off x="6124917"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32" name="Google Shape;132;g1fed41b806d_0_5"/>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3" name="Google Shape;133;g1fed41b806d_0_5"/>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1fed41b806d_0_5"/>
            <p:cNvSpPr txBox="1"/>
            <p:nvPr/>
          </p:nvSpPr>
          <p:spPr>
            <a:xfrm>
              <a:off x="5377778" y="2785696"/>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858585"/>
                  </a:solidFill>
                  <a:latin typeface="Roboto"/>
                  <a:ea typeface="Roboto"/>
                  <a:cs typeface="Roboto"/>
                  <a:sym typeface="Roboto"/>
                </a:rPr>
                <a:t>Subsystem integration </a:t>
              </a:r>
              <a:endParaRPr b="1" i="0" sz="1000" u="none" cap="none" strike="noStrike">
                <a:solidFill>
                  <a:srgbClr val="858585"/>
                </a:solidFill>
                <a:latin typeface="Roboto"/>
                <a:ea typeface="Roboto"/>
                <a:cs typeface="Roboto"/>
                <a:sym typeface="Roboto"/>
              </a:endParaRPr>
            </a:p>
          </p:txBody>
        </p:sp>
        <p:sp>
          <p:nvSpPr>
            <p:cNvPr id="135" name="Google Shape;135;g1fed41b806d_0_5"/>
            <p:cNvSpPr txBox="1"/>
            <p:nvPr/>
          </p:nvSpPr>
          <p:spPr>
            <a:xfrm>
              <a:off x="5380229"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US" sz="800" u="none" cap="none" strike="noStrike">
                  <a:solidFill>
                    <a:srgbClr val="858585"/>
                  </a:solidFill>
                  <a:latin typeface="Roboto"/>
                  <a:ea typeface="Roboto"/>
                  <a:cs typeface="Roboto"/>
                  <a:sym typeface="Roboto"/>
                </a:rPr>
                <a:t>Continue to refine automatic tracking algorithm if needed as well as further debugging to prepare for the final demo.</a:t>
              </a:r>
              <a:endParaRPr b="0" baseline="30000" i="0" sz="800" u="none" cap="none" strike="noStrike">
                <a:solidFill>
                  <a:srgbClr val="858585"/>
                </a:solidFill>
                <a:latin typeface="Roboto"/>
                <a:ea typeface="Roboto"/>
                <a:cs typeface="Roboto"/>
                <a:sym typeface="Roboto"/>
              </a:endParaRPr>
            </a:p>
          </p:txBody>
        </p:sp>
        <p:sp>
          <p:nvSpPr>
            <p:cNvPr id="136" name="Google Shape;136;g1fed41b806d_0_5"/>
            <p:cNvSpPr txBox="1"/>
            <p:nvPr/>
          </p:nvSpPr>
          <p:spPr>
            <a:xfrm>
              <a:off x="5256814" y="1574029"/>
              <a:ext cx="9150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4/1/2023</a:t>
              </a:r>
              <a:endParaRPr b="0" i="0" sz="800" u="none" cap="none" strike="noStrike">
                <a:solidFill>
                  <a:srgbClr val="858585"/>
                </a:solidFill>
                <a:latin typeface="Roboto"/>
                <a:ea typeface="Roboto"/>
                <a:cs typeface="Roboto"/>
                <a:sym typeface="Roboto"/>
              </a:endParaRPr>
            </a:p>
          </p:txBody>
        </p:sp>
      </p:grpSp>
      <p:grpSp>
        <p:nvGrpSpPr>
          <p:cNvPr id="137" name="Google Shape;137;g1fed41b806d_0_5"/>
          <p:cNvGrpSpPr/>
          <p:nvPr/>
        </p:nvGrpSpPr>
        <p:grpSpPr>
          <a:xfrm>
            <a:off x="6726906" y="1852925"/>
            <a:ext cx="1602058" cy="3891381"/>
            <a:chOff x="6741789" y="1574029"/>
            <a:chExt cx="1606073" cy="2315196"/>
          </a:xfrm>
        </p:grpSpPr>
        <p:cxnSp>
          <p:nvCxnSpPr>
            <p:cNvPr id="138" name="Google Shape;138;g1fed41b806d_0_5"/>
            <p:cNvCxnSpPr/>
            <p:nvPr/>
          </p:nvCxnSpPr>
          <p:spPr>
            <a:xfrm>
              <a:off x="7610066"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39" name="Google Shape;139;g1fed41b806d_0_5"/>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40" name="Google Shape;140;g1fed41b806d_0_5"/>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1fed41b806d_0_5"/>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858585"/>
                  </a:solidFill>
                  <a:latin typeface="Roboto"/>
                  <a:ea typeface="Roboto"/>
                  <a:cs typeface="Roboto"/>
                  <a:sym typeface="Roboto"/>
                </a:rPr>
                <a:t>Final Validation</a:t>
              </a:r>
              <a:endParaRPr b="1" i="0" sz="1000" u="none" cap="none" strike="noStrike">
                <a:solidFill>
                  <a:srgbClr val="858585"/>
                </a:solidFill>
                <a:latin typeface="Roboto"/>
                <a:ea typeface="Roboto"/>
                <a:cs typeface="Roboto"/>
                <a:sym typeface="Roboto"/>
              </a:endParaRPr>
            </a:p>
          </p:txBody>
        </p:sp>
        <p:sp>
          <p:nvSpPr>
            <p:cNvPr id="142" name="Google Shape;142;g1fed41b806d_0_5"/>
            <p:cNvSpPr txBox="1"/>
            <p:nvPr/>
          </p:nvSpPr>
          <p:spPr>
            <a:xfrm>
              <a:off x="6868139"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US" sz="800" u="none" cap="none" strike="noStrike">
                  <a:solidFill>
                    <a:srgbClr val="858585"/>
                  </a:solidFill>
                  <a:latin typeface="Roboto"/>
                  <a:ea typeface="Roboto"/>
                  <a:cs typeface="Roboto"/>
                  <a:sym typeface="Roboto"/>
                </a:rPr>
                <a:t>Full testing and evaluation of performance capability, evaluation of tracking accuracy, full documentation of hardware design, software programming and data pathway for transition to future researcher(s)</a:t>
              </a:r>
              <a:endParaRPr b="0" i="0" sz="800" u="none" cap="none" strike="noStrike">
                <a:solidFill>
                  <a:srgbClr val="858585"/>
                </a:solidFill>
                <a:latin typeface="Roboto"/>
                <a:ea typeface="Roboto"/>
                <a:cs typeface="Roboto"/>
                <a:sym typeface="Roboto"/>
              </a:endParaRPr>
            </a:p>
          </p:txBody>
        </p:sp>
        <p:sp>
          <p:nvSpPr>
            <p:cNvPr id="143" name="Google Shape;143;g1fed41b806d_0_5"/>
            <p:cNvSpPr txBox="1"/>
            <p:nvPr/>
          </p:nvSpPr>
          <p:spPr>
            <a:xfrm>
              <a:off x="6741956" y="1574029"/>
              <a:ext cx="9177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800"/>
                <a:buFont typeface="Arial"/>
                <a:buNone/>
              </a:pPr>
              <a:r>
                <a:rPr b="0" i="0" lang="en-US" sz="800" u="none" cap="none" strike="noStrike">
                  <a:solidFill>
                    <a:srgbClr val="A72A1E"/>
                  </a:solidFill>
                  <a:latin typeface="Roboto"/>
                  <a:ea typeface="Roboto"/>
                  <a:cs typeface="Roboto"/>
                  <a:sym typeface="Roboto"/>
                </a:rPr>
                <a:t>5/2/2023</a:t>
              </a:r>
              <a:endParaRPr b="0" i="0" sz="800" u="none" cap="none" strike="noStrike">
                <a:solidFill>
                  <a:srgbClr val="858585"/>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g17671cbad1d_0_2"/>
          <p:cNvGrpSpPr/>
          <p:nvPr/>
        </p:nvGrpSpPr>
        <p:grpSpPr>
          <a:xfrm>
            <a:off x="5974475" y="1176917"/>
            <a:ext cx="2670823" cy="5021310"/>
            <a:chOff x="1118222" y="283725"/>
            <a:chExt cx="2090828" cy="4076400"/>
          </a:xfrm>
        </p:grpSpPr>
        <p:sp>
          <p:nvSpPr>
            <p:cNvPr id="149" name="Google Shape;149;g17671cbad1d_0_2"/>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17671cbad1d_0_2"/>
            <p:cNvSpPr/>
            <p:nvPr/>
          </p:nvSpPr>
          <p:spPr>
            <a:xfrm>
              <a:off x="1118222" y="341760"/>
              <a:ext cx="2048100" cy="3833100"/>
            </a:xfrm>
            <a:prstGeom prst="rect">
              <a:avLst/>
            </a:prstGeom>
            <a:solidFill>
              <a:srgbClr val="FFFFFF"/>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17671cbad1d_0_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Data Visualization</a:t>
              </a:r>
              <a:endParaRPr b="0" i="0" sz="1200" u="none" cap="none" strike="noStrike">
                <a:solidFill>
                  <a:schemeClr val="dk1"/>
                </a:solidFill>
                <a:latin typeface="Roboto Medium"/>
                <a:ea typeface="Roboto Medium"/>
                <a:cs typeface="Roboto Medium"/>
                <a:sym typeface="Roboto Medium"/>
              </a:endParaRPr>
            </a:p>
          </p:txBody>
        </p:sp>
        <p:sp>
          <p:nvSpPr>
            <p:cNvPr id="152" name="Google Shape;152;g17671cbad1d_0_2"/>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53" name="Google Shape;153;g17671cbad1d_0_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Sam</a:t>
              </a:r>
              <a:endParaRPr b="0" i="0" sz="4000" u="none" cap="none" strike="noStrike">
                <a:solidFill>
                  <a:schemeClr val="dk1"/>
                </a:solidFill>
                <a:latin typeface="Roboto Thin"/>
                <a:ea typeface="Roboto Thin"/>
                <a:cs typeface="Roboto Thin"/>
                <a:sym typeface="Roboto Thin"/>
              </a:endParaRPr>
            </a:p>
          </p:txBody>
        </p:sp>
        <p:sp>
          <p:nvSpPr>
            <p:cNvPr id="154" name="Google Shape;154;g17671cbad1d_0_2"/>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800" u="none" cap="none" strike="noStrike">
                <a:solidFill>
                  <a:srgbClr val="FFFFFF"/>
                </a:solidFill>
                <a:latin typeface="Roboto"/>
                <a:ea typeface="Roboto"/>
                <a:cs typeface="Roboto"/>
                <a:sym typeface="Roboto"/>
              </a:endParaRPr>
            </a:p>
          </p:txBody>
        </p:sp>
      </p:grpSp>
      <p:grpSp>
        <p:nvGrpSpPr>
          <p:cNvPr id="155" name="Google Shape;155;g17671cbad1d_0_2"/>
          <p:cNvGrpSpPr/>
          <p:nvPr/>
        </p:nvGrpSpPr>
        <p:grpSpPr>
          <a:xfrm>
            <a:off x="498700" y="1176926"/>
            <a:ext cx="2670819" cy="5021310"/>
            <a:chOff x="1118226" y="283725"/>
            <a:chExt cx="2090824" cy="4076400"/>
          </a:xfrm>
        </p:grpSpPr>
        <p:sp>
          <p:nvSpPr>
            <p:cNvPr id="156" name="Google Shape;156;g17671cbad1d_0_2"/>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7671cbad1d_0_2"/>
            <p:cNvSpPr/>
            <p:nvPr/>
          </p:nvSpPr>
          <p:spPr>
            <a:xfrm>
              <a:off x="1118226" y="341749"/>
              <a:ext cx="2048100" cy="3840600"/>
            </a:xfrm>
            <a:prstGeom prst="rect">
              <a:avLst/>
            </a:prstGeom>
            <a:solidFill>
              <a:srgbClr val="FFFFFF"/>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17671cbad1d_0_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Tracking Control Software  </a:t>
              </a:r>
              <a:endParaRPr b="0" i="0" sz="1200" u="none" cap="none" strike="noStrike">
                <a:solidFill>
                  <a:schemeClr val="dk1"/>
                </a:solidFill>
                <a:latin typeface="Roboto Medium"/>
                <a:ea typeface="Roboto Medium"/>
                <a:cs typeface="Roboto Medium"/>
                <a:sym typeface="Roboto Medium"/>
              </a:endParaRPr>
            </a:p>
          </p:txBody>
        </p:sp>
        <p:sp>
          <p:nvSpPr>
            <p:cNvPr id="159" name="Google Shape;159;g17671cbad1d_0_2"/>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60" name="Google Shape;160;g17671cbad1d_0_2"/>
            <p:cNvSpPr/>
            <p:nvPr/>
          </p:nvSpPr>
          <p:spPr>
            <a:xfrm>
              <a:off x="1233918" y="571996"/>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000"/>
                <a:buFont typeface="Arial"/>
                <a:buNone/>
              </a:pPr>
              <a:r>
                <a:rPr b="1" i="0" lang="en-US" sz="2600" u="none" cap="none" strike="noStrike">
                  <a:solidFill>
                    <a:schemeClr val="dk1"/>
                  </a:solidFill>
                  <a:latin typeface="Roboto"/>
                  <a:ea typeface="Roboto"/>
                  <a:cs typeface="Roboto"/>
                  <a:sym typeface="Roboto"/>
                </a:rPr>
                <a:t>Jordan + Sam</a:t>
              </a:r>
              <a:endParaRPr b="0" i="0" sz="2600" u="none" cap="none" strike="noStrike">
                <a:solidFill>
                  <a:schemeClr val="dk1"/>
                </a:solidFill>
                <a:latin typeface="Roboto Thin"/>
                <a:ea typeface="Roboto Thin"/>
                <a:cs typeface="Roboto Thin"/>
                <a:sym typeface="Roboto Thin"/>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161" name="Google Shape;161;g17671cbad1d_0_2"/>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800" u="none" cap="none" strike="noStrike">
                <a:solidFill>
                  <a:srgbClr val="FFFFFF"/>
                </a:solidFill>
                <a:latin typeface="Roboto"/>
                <a:ea typeface="Roboto"/>
                <a:cs typeface="Roboto"/>
                <a:sym typeface="Roboto"/>
              </a:endParaRPr>
            </a:p>
          </p:txBody>
        </p:sp>
      </p:grpSp>
      <p:grpSp>
        <p:nvGrpSpPr>
          <p:cNvPr id="162" name="Google Shape;162;g17671cbad1d_0_2"/>
          <p:cNvGrpSpPr/>
          <p:nvPr/>
        </p:nvGrpSpPr>
        <p:grpSpPr>
          <a:xfrm>
            <a:off x="3236575" y="1176917"/>
            <a:ext cx="2670823" cy="5021310"/>
            <a:chOff x="1118222" y="283725"/>
            <a:chExt cx="2090828" cy="4076400"/>
          </a:xfrm>
        </p:grpSpPr>
        <p:sp>
          <p:nvSpPr>
            <p:cNvPr id="163" name="Google Shape;163;g17671cbad1d_0_2"/>
            <p:cNvSpPr/>
            <p:nvPr/>
          </p:nvSpPr>
          <p:spPr>
            <a:xfrm>
              <a:off x="1178650" y="283725"/>
              <a:ext cx="2030400" cy="40764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17671cbad1d_0_2"/>
            <p:cNvSpPr/>
            <p:nvPr/>
          </p:nvSpPr>
          <p:spPr>
            <a:xfrm>
              <a:off x="1118222" y="341760"/>
              <a:ext cx="2048100" cy="3848100"/>
            </a:xfrm>
            <a:prstGeom prst="rect">
              <a:avLst/>
            </a:prstGeom>
            <a:solidFill>
              <a:srgbClr val="FFD966"/>
            </a:solid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17671cbad1d_0_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Medium"/>
                  <a:ea typeface="Roboto Medium"/>
                  <a:cs typeface="Roboto Medium"/>
                  <a:sym typeface="Roboto Medium"/>
                </a:rPr>
                <a:t>PCB Layout</a:t>
              </a:r>
              <a:endParaRPr b="0" i="0" sz="1200" u="none" cap="none" strike="noStrike">
                <a:solidFill>
                  <a:schemeClr val="dk1"/>
                </a:solidFill>
                <a:latin typeface="Roboto Medium"/>
                <a:ea typeface="Roboto Medium"/>
                <a:cs typeface="Roboto Medium"/>
                <a:sym typeface="Roboto Medium"/>
              </a:endParaRPr>
            </a:p>
          </p:txBody>
        </p:sp>
        <p:sp>
          <p:nvSpPr>
            <p:cNvPr id="166" name="Google Shape;166;g17671cbad1d_0_2"/>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sp>
          <p:nvSpPr>
            <p:cNvPr id="167" name="Google Shape;167;g17671cbad1d_0_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Roboto"/>
                  <a:ea typeface="Roboto"/>
                  <a:cs typeface="Roboto"/>
                  <a:sym typeface="Roboto"/>
                </a:rPr>
                <a:t>Jordan</a:t>
              </a:r>
              <a:endParaRPr b="0" i="0" sz="4000" u="none" cap="none" strike="noStrike">
                <a:solidFill>
                  <a:schemeClr val="dk1"/>
                </a:solidFill>
                <a:latin typeface="Roboto Thin"/>
                <a:ea typeface="Roboto Thin"/>
                <a:cs typeface="Roboto Thin"/>
                <a:sym typeface="Roboto Thin"/>
              </a:endParaRPr>
            </a:p>
          </p:txBody>
        </p:sp>
        <p:sp>
          <p:nvSpPr>
            <p:cNvPr id="168" name="Google Shape;168;g17671cbad1d_0_2"/>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800" u="none" cap="none" strike="noStrike">
                <a:solidFill>
                  <a:schemeClr val="lt1"/>
                </a:solidFill>
                <a:latin typeface="Roboto"/>
                <a:ea typeface="Roboto"/>
                <a:cs typeface="Roboto"/>
                <a:sym typeface="Roboto"/>
              </a:endParaRPr>
            </a:p>
          </p:txBody>
        </p:sp>
      </p:grpSp>
      <p:pic>
        <p:nvPicPr>
          <p:cNvPr id="169" name="Google Shape;169;g17671cbad1d_0_2"/>
          <p:cNvPicPr preferRelativeResize="0"/>
          <p:nvPr/>
        </p:nvPicPr>
        <p:blipFill rotWithShape="1">
          <a:blip r:embed="rId3">
            <a:alphaModFix/>
          </a:blip>
          <a:srcRect b="0" l="0" r="0" t="0"/>
          <a:stretch/>
        </p:blipFill>
        <p:spPr>
          <a:xfrm>
            <a:off x="814862" y="3291050"/>
            <a:ext cx="2038524" cy="1361726"/>
          </a:xfrm>
          <a:prstGeom prst="rect">
            <a:avLst/>
          </a:prstGeom>
          <a:noFill/>
          <a:ln>
            <a:noFill/>
          </a:ln>
        </p:spPr>
      </p:pic>
      <p:pic>
        <p:nvPicPr>
          <p:cNvPr id="170" name="Google Shape;170;g17671cbad1d_0_2"/>
          <p:cNvPicPr preferRelativeResize="0"/>
          <p:nvPr/>
        </p:nvPicPr>
        <p:blipFill rotWithShape="1">
          <a:blip r:embed="rId4">
            <a:alphaModFix/>
          </a:blip>
          <a:srcRect b="0" l="0" r="0" t="0"/>
          <a:stretch/>
        </p:blipFill>
        <p:spPr>
          <a:xfrm>
            <a:off x="3679650" y="3302657"/>
            <a:ext cx="1784676" cy="1338530"/>
          </a:xfrm>
          <a:prstGeom prst="rect">
            <a:avLst/>
          </a:prstGeom>
          <a:noFill/>
          <a:ln>
            <a:noFill/>
          </a:ln>
        </p:spPr>
      </p:pic>
      <p:pic>
        <p:nvPicPr>
          <p:cNvPr id="171" name="Google Shape;171;g17671cbad1d_0_2"/>
          <p:cNvPicPr preferRelativeResize="0"/>
          <p:nvPr/>
        </p:nvPicPr>
        <p:blipFill rotWithShape="1">
          <a:blip r:embed="rId5">
            <a:alphaModFix/>
          </a:blip>
          <a:srcRect b="0" l="0" r="0" t="0"/>
          <a:stretch/>
        </p:blipFill>
        <p:spPr>
          <a:xfrm>
            <a:off x="6595475" y="3257500"/>
            <a:ext cx="1428825" cy="142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001b48d32e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n-US"/>
              <a:t>PCB &amp; Tracking Control Subsystem</a:t>
            </a:r>
            <a:endParaRPr/>
          </a:p>
          <a:p>
            <a:pPr indent="0" lvl="0" marL="0" rtl="0" algn="ctr">
              <a:lnSpc>
                <a:spcPct val="100000"/>
              </a:lnSpc>
              <a:spcBef>
                <a:spcPts val="0"/>
              </a:spcBef>
              <a:spcAft>
                <a:spcPts val="0"/>
              </a:spcAft>
              <a:buSzPct val="194595"/>
              <a:buNone/>
            </a:pPr>
            <a:r>
              <a:rPr lang="en-US" sz="1644"/>
              <a:t>Jordan George</a:t>
            </a:r>
            <a:endParaRPr sz="1644"/>
          </a:p>
        </p:txBody>
      </p:sp>
      <p:sp>
        <p:nvSpPr>
          <p:cNvPr id="177" name="Google Shape;177;g2001b48d32e_0_0"/>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graphicFrame>
        <p:nvGraphicFramePr>
          <p:cNvPr id="178" name="Google Shape;178;g2001b48d32e_0_0"/>
          <p:cNvGraphicFramePr/>
          <p:nvPr/>
        </p:nvGraphicFramePr>
        <p:xfrm>
          <a:off x="952500" y="2049250"/>
          <a:ext cx="3000000" cy="3000000"/>
        </p:xfrm>
        <a:graphic>
          <a:graphicData uri="http://schemas.openxmlformats.org/drawingml/2006/table">
            <a:tbl>
              <a:tblPr>
                <a:noFill/>
                <a:tableStyleId>{2C12F6FF-15B6-4D2E-AB78-F438F5DABB53}</a:tableStyleId>
              </a:tblPr>
              <a:tblGrid>
                <a:gridCol w="3619500"/>
                <a:gridCol w="3619500"/>
              </a:tblGrid>
              <a:tr h="820050">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t>Completed in the last 2 weeks</a:t>
                      </a:r>
                      <a:endParaRPr sz="1900" u="none" cap="none" strike="noStrike"/>
                    </a:p>
                    <a:p>
                      <a:pPr indent="0" lvl="0" marL="0" marR="0" rtl="0" algn="ctr">
                        <a:lnSpc>
                          <a:spcPct val="100000"/>
                        </a:lnSpc>
                        <a:spcBef>
                          <a:spcPts val="0"/>
                        </a:spcBef>
                        <a:spcAft>
                          <a:spcPts val="0"/>
                        </a:spcAft>
                        <a:buClr>
                          <a:srgbClr val="000000"/>
                        </a:buClr>
                        <a:buSzPts val="1900"/>
                        <a:buFont typeface="Arial"/>
                        <a:buNone/>
                      </a:pPr>
                      <a:r>
                        <a:rPr lang="en-US" sz="1900" u="none" cap="none" strike="noStrike"/>
                        <a:t>Hours of Effort: 29 hours</a:t>
                      </a:r>
                      <a:endParaRPr sz="1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t>Ongoing progress and goals for next 2 weeks</a:t>
                      </a:r>
                      <a:endParaRPr sz="1900" u="none" cap="none" strike="noStrike"/>
                    </a:p>
                  </a:txBody>
                  <a:tcPr marT="91425" marB="91425" marR="91425" marL="91425"/>
                </a:tc>
              </a:tr>
              <a:tr h="3105000">
                <a:tc>
                  <a:txBody>
                    <a:bodyPr/>
                    <a:lstStyle/>
                    <a:p>
                      <a:pPr indent="-317500" lvl="0" marL="457200" marR="0" rtl="0" algn="l">
                        <a:lnSpc>
                          <a:spcPct val="100000"/>
                        </a:lnSpc>
                        <a:spcBef>
                          <a:spcPts val="0"/>
                        </a:spcBef>
                        <a:spcAft>
                          <a:spcPts val="0"/>
                        </a:spcAft>
                        <a:buClr>
                          <a:srgbClr val="000000"/>
                        </a:buClr>
                        <a:buSzPts val="1400"/>
                        <a:buFont typeface="Arial"/>
                        <a:buChar char="●"/>
                      </a:pPr>
                      <a:r>
                        <a:rPr lang="en-US"/>
                        <a:t>Flashed code onto PCB that was able to connect to Wifi, get the current time/date, and output the current azimuth and elevation angle</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n-US"/>
                        <a:t>Ran code on test ESP32 devkit that would get the current sun angles and update the test motors every 10 mins</a:t>
                      </a:r>
                      <a:endParaRPr/>
                    </a:p>
                  </a:txBody>
                  <a:tcPr marT="91425" marB="91425" marR="91425" marL="91425"/>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US"/>
                        <a:t>Fix USB port connection on PCB</a:t>
                      </a:r>
                      <a:endParaRPr sz="1400" u="none" cap="none" strike="noStrike"/>
                    </a:p>
                    <a:p>
                      <a:pPr indent="0" lvl="0" marL="45720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a:t>Figure out scaling for automatic control algorithm</a:t>
                      </a:r>
                      <a:endParaRPr sz="1400" u="none" cap="none" strike="noStrike"/>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d1930de677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PCB Subsystem</a:t>
            </a:r>
            <a:endParaRPr/>
          </a:p>
        </p:txBody>
      </p:sp>
      <p:sp>
        <p:nvSpPr>
          <p:cNvPr id="184" name="Google Shape;184;g1d1930de677_0_0"/>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49250" lvl="0" marL="457200" rtl="0" algn="l">
              <a:spcBef>
                <a:spcPts val="360"/>
              </a:spcBef>
              <a:spcAft>
                <a:spcPts val="0"/>
              </a:spcAft>
              <a:buSzPts val="1900"/>
              <a:buChar char="●"/>
            </a:pPr>
            <a:r>
              <a:rPr lang="en-US" sz="1900"/>
              <a:t>Tested new H-bridge terminal with E-load with a 12 V input to PCB</a:t>
            </a:r>
            <a:endParaRPr sz="1900"/>
          </a:p>
        </p:txBody>
      </p:sp>
      <p:graphicFrame>
        <p:nvGraphicFramePr>
          <p:cNvPr id="185" name="Google Shape;185;g1d1930de677_0_0"/>
          <p:cNvGraphicFramePr/>
          <p:nvPr/>
        </p:nvGraphicFramePr>
        <p:xfrm>
          <a:off x="457200" y="2732375"/>
          <a:ext cx="3000000" cy="3000000"/>
        </p:xfrm>
        <a:graphic>
          <a:graphicData uri="http://schemas.openxmlformats.org/drawingml/2006/table">
            <a:tbl>
              <a:tblPr>
                <a:noFill/>
                <a:tableStyleId>{D1597548-9781-4119-8276-5BFC5B9DF96E}</a:tableStyleId>
              </a:tblPr>
              <a:tblGrid>
                <a:gridCol w="2142525"/>
                <a:gridCol w="2702250"/>
              </a:tblGrid>
              <a:tr h="645400">
                <a:tc>
                  <a:txBody>
                    <a:bodyPr/>
                    <a:lstStyle/>
                    <a:p>
                      <a:pPr indent="0" lvl="0" marL="0" rtl="0" algn="ctr">
                        <a:spcBef>
                          <a:spcPts val="0"/>
                        </a:spcBef>
                        <a:spcAft>
                          <a:spcPts val="0"/>
                        </a:spcAft>
                        <a:buNone/>
                      </a:pPr>
                      <a:r>
                        <a:rPr b="1" lang="en-US"/>
                        <a:t>Current Draw (A)</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a:t>Voltage at terminal (V)</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9575">
                <a:tc>
                  <a:txBody>
                    <a:bodyPr/>
                    <a:lstStyle/>
                    <a:p>
                      <a:pPr indent="0" lvl="0" marL="0" rtl="0" algn="ctr">
                        <a:spcBef>
                          <a:spcPts val="0"/>
                        </a:spcBef>
                        <a:spcAft>
                          <a:spcPts val="0"/>
                        </a:spcAft>
                        <a:buNone/>
                      </a:pPr>
                      <a:r>
                        <a:rPr lang="en-US"/>
                        <a:t>0.504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11.969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9575">
                <a:tc>
                  <a:txBody>
                    <a:bodyPr/>
                    <a:lstStyle/>
                    <a:p>
                      <a:pPr indent="0" lvl="0" marL="0" rtl="0" algn="ctr">
                        <a:spcBef>
                          <a:spcPts val="0"/>
                        </a:spcBef>
                        <a:spcAft>
                          <a:spcPts val="0"/>
                        </a:spcAft>
                        <a:buNone/>
                      </a:pPr>
                      <a:r>
                        <a:rPr lang="en-US"/>
                        <a:t>1.000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11.899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9575">
                <a:tc>
                  <a:txBody>
                    <a:bodyPr/>
                    <a:lstStyle/>
                    <a:p>
                      <a:pPr indent="0" lvl="0" marL="0" rtl="0" algn="ctr">
                        <a:spcBef>
                          <a:spcPts val="0"/>
                        </a:spcBef>
                        <a:spcAft>
                          <a:spcPts val="0"/>
                        </a:spcAft>
                        <a:buNone/>
                      </a:pPr>
                      <a:r>
                        <a:rPr lang="en-US"/>
                        <a:t>1.500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11.830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9575">
                <a:tc>
                  <a:txBody>
                    <a:bodyPr/>
                    <a:lstStyle/>
                    <a:p>
                      <a:pPr indent="0" lvl="0" marL="0" rtl="0" algn="ctr">
                        <a:spcBef>
                          <a:spcPts val="0"/>
                        </a:spcBef>
                        <a:spcAft>
                          <a:spcPts val="0"/>
                        </a:spcAft>
                        <a:buNone/>
                      </a:pPr>
                      <a:r>
                        <a:rPr lang="en-US"/>
                        <a:t>2.000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t>11.759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r>
              <a:tr h="589575">
                <a:tc>
                  <a:txBody>
                    <a:bodyPr/>
                    <a:lstStyle/>
                    <a:p>
                      <a:pPr indent="0" lvl="0" marL="0" rtl="0" algn="ctr">
                        <a:spcBef>
                          <a:spcPts val="0"/>
                        </a:spcBef>
                        <a:spcAft>
                          <a:spcPts val="0"/>
                        </a:spcAft>
                        <a:buNone/>
                      </a:pPr>
                      <a:r>
                        <a:rPr lang="en-US"/>
                        <a:t>2.500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11.689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86" name="Google Shape;186;g1d1930de677_0_0"/>
          <p:cNvPicPr preferRelativeResize="0"/>
          <p:nvPr/>
        </p:nvPicPr>
        <p:blipFill>
          <a:blip r:embed="rId3">
            <a:alphaModFix/>
          </a:blip>
          <a:stretch>
            <a:fillRect/>
          </a:stretch>
        </p:blipFill>
        <p:spPr>
          <a:xfrm>
            <a:off x="5727050" y="2581325"/>
            <a:ext cx="2808253" cy="37443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